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Petrona"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06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E368-0CB8-47F9-5B10-DCBBABF0882E}"/>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C2204A8A-7100-A8E4-7475-65E31CBEAB54}"/>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CC47E367-71C6-2350-1C10-470C668B0ED6}"/>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3EB736F4-A6E4-C796-4764-DC54AAE43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D5FC1-3F7C-0597-0887-C3B053DB569A}"/>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16938819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D000-C55E-9DAF-DCDD-82685D0EAC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59BA11-64C5-1687-C188-5AF6B11BFC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3EDB7C-4743-872C-7B48-7C8E0BC86D1F}"/>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711F7924-665C-5C84-5DF4-07B2DFB8B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29015-B501-3845-FA84-93A8266CC02A}"/>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3491009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C80FC5-F032-C5D9-0950-6740BA49A37D}"/>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EAD52C-BF2C-756B-4A10-82771CEA765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EF994-DF45-3AEA-D3B5-915B2521466F}"/>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4D66AC6A-4D6B-858D-B82D-70E66C992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404C-7C95-09F7-0E0F-F632A1AC223C}"/>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9435148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967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97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7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055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05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267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333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178E-21E5-4373-B624-581111719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B64130-D7CA-1097-746E-34A7A90D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6F3B7-F43D-0D2D-24F6-9F4FB63A0126}"/>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F27F4DB8-5836-DC1A-50F7-51CB9214B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2CED2-A1AD-F568-80BC-A55CEA7D0BCF}"/>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238064032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270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0366-0939-4513-C417-874C4F73CD6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FA2B7725-4BF1-BF97-F5B0-1D7CE68B95B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DB60CD-8ED2-62E2-A2F5-0C6C93E598D6}"/>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D286F6F5-4F4D-F535-96FB-6413729AD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403B0-5BBB-9004-C7B6-886FC3BCD44A}"/>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22582167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ECD1-5B1B-56AA-CB91-0C22548D3C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B9DB0-C665-1E86-8C74-F9B491E75A6F}"/>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EA19E3-3BED-EAC8-3932-1A356E5622C2}"/>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7F5D4-C1A1-1C81-D294-D40E635EC09F}"/>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6" name="Footer Placeholder 5">
            <a:extLst>
              <a:ext uri="{FF2B5EF4-FFF2-40B4-BE49-F238E27FC236}">
                <a16:creationId xmlns:a16="http://schemas.microsoft.com/office/drawing/2014/main" id="{0D2C55F8-0764-B999-6535-31632EF5E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D6829-54DD-DBC7-5044-C927E2CE3233}"/>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36096966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38F1-F1A9-E45B-5610-06C41263174C}"/>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566252-9219-9C6B-094F-5EEA18F4BA4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0664AE9D-0208-B03D-DA33-837CD35F04E7}"/>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691D69-B3F6-DD47-6395-847DC1B965C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B501833-CFC6-FE5B-ED43-8890CF66AE93}"/>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8A3FD6-67B9-0D52-158A-038342D1BB27}"/>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8" name="Footer Placeholder 7">
            <a:extLst>
              <a:ext uri="{FF2B5EF4-FFF2-40B4-BE49-F238E27FC236}">
                <a16:creationId xmlns:a16="http://schemas.microsoft.com/office/drawing/2014/main" id="{57D44465-DEBF-83C2-9FB3-0BE7410BC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AB790E-C5BA-7F80-953F-C93A8D1D678C}"/>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6994395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95FC-1F58-F878-9777-628CA1D68C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A17BC-4A04-8C36-8FA7-5331542E14BD}"/>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4" name="Footer Placeholder 3">
            <a:extLst>
              <a:ext uri="{FF2B5EF4-FFF2-40B4-BE49-F238E27FC236}">
                <a16:creationId xmlns:a16="http://schemas.microsoft.com/office/drawing/2014/main" id="{2DD9BCED-5D35-1EC9-4B69-28727C295C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1CE32E-6A50-7E10-843C-D52CE69D7899}"/>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2557455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0D5E9A-844F-81A0-5A99-0953D3B41D1B}"/>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3" name="Footer Placeholder 2">
            <a:extLst>
              <a:ext uri="{FF2B5EF4-FFF2-40B4-BE49-F238E27FC236}">
                <a16:creationId xmlns:a16="http://schemas.microsoft.com/office/drawing/2014/main" id="{3997360D-1863-F8B0-092B-2D1983C85E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FD3972-0F23-90DB-D9DD-8BE066219231}"/>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31573884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FA9D-DA6A-AD96-25D8-C20BAC0B4EB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2359E353-1BA2-8EEA-B1D6-FD6AF0A124B2}"/>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A60EA-50F6-3FE8-CA3F-5E3D27215E9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A3C820A-FBAE-8473-37CB-11091B2AC855}"/>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6" name="Footer Placeholder 5">
            <a:extLst>
              <a:ext uri="{FF2B5EF4-FFF2-40B4-BE49-F238E27FC236}">
                <a16:creationId xmlns:a16="http://schemas.microsoft.com/office/drawing/2014/main" id="{82F43B56-DCD4-96C3-30B8-E1969275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327BB-2A40-F0F6-C25B-CA6A1DD29631}"/>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5071205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1DC1-6AAF-208C-A7EA-8D7D61A35C5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4C3F9AC2-4EC5-AD4C-0F54-B5328EF4C04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11F6EB2-2B3D-4DB5-E02F-5BBF26D09ED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6936F1D-BAA6-585B-5D2A-3DBFD73785B2}"/>
              </a:ext>
            </a:extLst>
          </p:cNvPr>
          <p:cNvSpPr>
            <a:spLocks noGrp="1"/>
          </p:cNvSpPr>
          <p:nvPr>
            <p:ph type="dt" sz="half" idx="10"/>
          </p:nvPr>
        </p:nvSpPr>
        <p:spPr/>
        <p:txBody>
          <a:bodyPr/>
          <a:lstStyle/>
          <a:p>
            <a:fld id="{B19BCB63-0B36-4926-8554-4C35910FA113}" type="datetimeFigureOut">
              <a:rPr lang="en-US" smtClean="0"/>
              <a:t>9/26/2024</a:t>
            </a:fld>
            <a:endParaRPr lang="en-US"/>
          </a:p>
        </p:txBody>
      </p:sp>
      <p:sp>
        <p:nvSpPr>
          <p:cNvPr id="6" name="Footer Placeholder 5">
            <a:extLst>
              <a:ext uri="{FF2B5EF4-FFF2-40B4-BE49-F238E27FC236}">
                <a16:creationId xmlns:a16="http://schemas.microsoft.com/office/drawing/2014/main" id="{EC821565-7E70-9F03-94A2-B37437628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2AFC-A5E9-DCB4-082E-FB22AC4BCE5B}"/>
              </a:ext>
            </a:extLst>
          </p:cNvPr>
          <p:cNvSpPr>
            <a:spLocks noGrp="1"/>
          </p:cNvSpPr>
          <p:nvPr>
            <p:ph type="sldNum" sz="quarter" idx="12"/>
          </p:nvPr>
        </p:nvSpPr>
        <p:spPr/>
        <p:txBody>
          <a:bodyPr/>
          <a:lstStyle/>
          <a:p>
            <a:fld id="{A29187D5-2ABE-40F6-8943-C76042309D4E}" type="slidenum">
              <a:rPr lang="en-US" smtClean="0"/>
              <a:t>‹#›</a:t>
            </a:fld>
            <a:endParaRPr lang="en-US"/>
          </a:p>
        </p:txBody>
      </p:sp>
    </p:spTree>
    <p:extLst>
      <p:ext uri="{BB962C8B-B14F-4D97-AF65-F5344CB8AC3E}">
        <p14:creationId xmlns:p14="http://schemas.microsoft.com/office/powerpoint/2010/main" val="17115306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812BC8-3E80-478F-1078-054DC5AEF29A}"/>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69C0A7-7257-AB57-5FDA-52ADFBDFA969}"/>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2F5EF-B9B6-7680-0D90-0E8968A1C96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19BCB63-0B36-4926-8554-4C35910FA113}" type="datetimeFigureOut">
              <a:rPr lang="en-US" smtClean="0"/>
              <a:t>9/26/2024</a:t>
            </a:fld>
            <a:endParaRPr lang="en-US"/>
          </a:p>
        </p:txBody>
      </p:sp>
      <p:sp>
        <p:nvSpPr>
          <p:cNvPr id="5" name="Footer Placeholder 4">
            <a:extLst>
              <a:ext uri="{FF2B5EF4-FFF2-40B4-BE49-F238E27FC236}">
                <a16:creationId xmlns:a16="http://schemas.microsoft.com/office/drawing/2014/main" id="{071C3914-7A16-BB7F-843D-348B2FD138B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506B74-485B-1BDB-BF6D-C1C6AE62D4A5}"/>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A29187D5-2ABE-40F6-8943-C76042309D4E}" type="slidenum">
              <a:rPr lang="en-US" smtClean="0"/>
              <a:t>‹#›</a:t>
            </a:fld>
            <a:endParaRPr lang="en-US"/>
          </a:p>
        </p:txBody>
      </p:sp>
    </p:spTree>
    <p:extLst>
      <p:ext uri="{BB962C8B-B14F-4D97-AF65-F5344CB8AC3E}">
        <p14:creationId xmlns:p14="http://schemas.microsoft.com/office/powerpoint/2010/main" val="31786507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8.xml"/><Relationship Id="rId7" Type="http://schemas.openxmlformats.org/officeDocument/2006/relationships/image" Target="../media/image1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9.xml"/><Relationship Id="rId7" Type="http://schemas.openxmlformats.org/officeDocument/2006/relationships/image" Target="../media/image19.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6"/>
          <a:stretch>
            <a:fillRect/>
          </a:stretch>
        </p:blipFill>
        <p:spPr>
          <a:xfrm>
            <a:off x="9427488" y="1515666"/>
            <a:ext cx="4919305" cy="5198150"/>
          </a:xfrm>
          <a:prstGeom prst="rect">
            <a:avLst/>
          </a:prstGeom>
        </p:spPr>
      </p:pic>
      <p:sp>
        <p:nvSpPr>
          <p:cNvPr id="4" name="Text 0"/>
          <p:cNvSpPr/>
          <p:nvPr/>
        </p:nvSpPr>
        <p:spPr>
          <a:xfrm>
            <a:off x="793790" y="1678305"/>
            <a:ext cx="7556421" cy="3081099"/>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pitchFamily="34" charset="0"/>
                <a:ea typeface="Petrona" pitchFamily="34" charset="-122"/>
                <a:cs typeface="Petrona" pitchFamily="34" charset="-120"/>
              </a:rPr>
              <a:t>Brain Stroke Prediction Using Machine Learning</a:t>
            </a:r>
            <a:endParaRPr lang="en-US" sz="6450" dirty="0"/>
          </a:p>
        </p:txBody>
      </p:sp>
      <p:sp>
        <p:nvSpPr>
          <p:cNvPr id="5" name="Text 1"/>
          <p:cNvSpPr/>
          <p:nvPr/>
        </p:nvSpPr>
        <p:spPr>
          <a:xfrm>
            <a:off x="793790" y="509956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project aims to predict the likelihood of a brain stroke using machine learning techniques. By leveraging patient data and applying appropriate algorithms, we seek to develop a model that can assist healthcare professionals in identifying individuals at risk of stroke.</a:t>
            </a:r>
            <a:endParaRPr lang="en-US" sz="1750" dirty="0"/>
          </a:p>
        </p:txBody>
      </p:sp>
      <p:pic>
        <p:nvPicPr>
          <p:cNvPr id="6" name="1">
            <a:hlinkClick r:id="" action="ppaction://media"/>
            <a:extLst>
              <a:ext uri="{FF2B5EF4-FFF2-40B4-BE49-F238E27FC236}">
                <a16:creationId xmlns:a16="http://schemas.microsoft.com/office/drawing/2014/main" id="{17D8FD6C-910B-9225-DC27-D683D09470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646" y="8229600"/>
            <a:ext cx="134480" cy="134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598"/>
    </mc:Choice>
    <mc:Fallback>
      <p:transition spd="slow" advTm="22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92" objId="6"/>
        <p14:stopEvt time="22254"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55B60-C4F9-7C35-53F3-2D9C3A817FC5}"/>
              </a:ext>
            </a:extLst>
          </p:cNvPr>
          <p:cNvSpPr txBox="1"/>
          <p:nvPr/>
        </p:nvSpPr>
        <p:spPr>
          <a:xfrm>
            <a:off x="4213781" y="3026003"/>
            <a:ext cx="7070104" cy="769441"/>
          </a:xfrm>
          <a:prstGeom prst="rect">
            <a:avLst/>
          </a:prstGeom>
          <a:noFill/>
        </p:spPr>
        <p:txBody>
          <a:bodyPr wrap="square" rtlCol="0">
            <a:spAutoFit/>
          </a:bodyPr>
          <a:lstStyle/>
          <a:p>
            <a:r>
              <a:rPr lang="en-US" sz="4400" dirty="0"/>
              <a:t>THANK YOU FOR JOINING ME</a:t>
            </a:r>
          </a:p>
        </p:txBody>
      </p:sp>
    </p:spTree>
    <p:extLst>
      <p:ext uri="{BB962C8B-B14F-4D97-AF65-F5344CB8AC3E}">
        <p14:creationId xmlns:p14="http://schemas.microsoft.com/office/powerpoint/2010/main" val="3877992440"/>
      </p:ext>
    </p:extLst>
  </p:cSld>
  <p:clrMapOvr>
    <a:masterClrMapping/>
  </p:clrMapOvr>
  <mc:AlternateContent xmlns:mc="http://schemas.openxmlformats.org/markup-compatibility/2006">
    <mc:Choice xmlns:p14="http://schemas.microsoft.com/office/powerpoint/2010/main" Requires="p14">
      <p:transition spd="slow" p14:dur="2000" advTm="3856"/>
    </mc:Choice>
    <mc:Fallback>
      <p:transition spd="slow" advTm="385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6"/>
          <a:stretch>
            <a:fillRect/>
          </a:stretch>
        </p:blipFill>
        <p:spPr>
          <a:xfrm>
            <a:off x="247531" y="1085136"/>
            <a:ext cx="4991219" cy="6059329"/>
          </a:xfrm>
          <a:prstGeom prst="rect">
            <a:avLst/>
          </a:prstGeom>
        </p:spPr>
      </p:pic>
      <p:sp>
        <p:nvSpPr>
          <p:cNvPr id="4" name="Text 0"/>
          <p:cNvSpPr/>
          <p:nvPr/>
        </p:nvSpPr>
        <p:spPr>
          <a:xfrm>
            <a:off x="6179463" y="698063"/>
            <a:ext cx="7757874" cy="1299448"/>
          </a:xfrm>
          <a:prstGeom prst="rect">
            <a:avLst/>
          </a:prstGeom>
          <a:noFill/>
          <a:ln/>
        </p:spPr>
        <p:txBody>
          <a:bodyPr wrap="square" lIns="0" tIns="0" rIns="0" bIns="0" rtlCol="0" anchor="t"/>
          <a:lstStyle/>
          <a:p>
            <a:pPr marL="0" indent="0">
              <a:lnSpc>
                <a:spcPts val="5100"/>
              </a:lnSpc>
              <a:buNone/>
            </a:pPr>
            <a:r>
              <a:rPr lang="en-US" sz="4050" b="1" dirty="0">
                <a:solidFill>
                  <a:srgbClr val="000000"/>
                </a:solidFill>
                <a:latin typeface="Petrona" pitchFamily="34" charset="0"/>
                <a:ea typeface="Petrona" pitchFamily="34" charset="-122"/>
                <a:cs typeface="Petrona" pitchFamily="34" charset="-120"/>
              </a:rPr>
              <a:t>Introduction &amp; Problem Statement</a:t>
            </a:r>
            <a:endParaRPr lang="en-US" sz="4050" dirty="0"/>
          </a:p>
        </p:txBody>
      </p:sp>
      <p:sp>
        <p:nvSpPr>
          <p:cNvPr id="5" name="Text 1"/>
          <p:cNvSpPr/>
          <p:nvPr/>
        </p:nvSpPr>
        <p:spPr>
          <a:xfrm>
            <a:off x="6179463" y="2294453"/>
            <a:ext cx="7757874" cy="1266825"/>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Brain stroke is a serious medical condition that can lead to permanent disability or even death. Accurate and timely prediction of stroke risk is crucial for early intervention and prevention. However, predicting stroke can be challenging due to the complex interplay of various factors.</a:t>
            </a:r>
            <a:endParaRPr lang="en-US" sz="1550" dirty="0"/>
          </a:p>
        </p:txBody>
      </p:sp>
      <p:sp>
        <p:nvSpPr>
          <p:cNvPr id="6" name="Shape 2"/>
          <p:cNvSpPr/>
          <p:nvPr/>
        </p:nvSpPr>
        <p:spPr>
          <a:xfrm>
            <a:off x="6179463" y="4006810"/>
            <a:ext cx="445532" cy="445532"/>
          </a:xfrm>
          <a:prstGeom prst="roundRect">
            <a:avLst>
              <a:gd name="adj" fmla="val 18669"/>
            </a:avLst>
          </a:prstGeom>
          <a:solidFill>
            <a:srgbClr val="CCEEFF"/>
          </a:solidFill>
          <a:ln w="7620">
            <a:solidFill>
              <a:srgbClr val="B2D4E5"/>
            </a:solidFill>
            <a:prstDash val="solid"/>
          </a:ln>
        </p:spPr>
      </p:sp>
      <p:sp>
        <p:nvSpPr>
          <p:cNvPr id="7" name="Text 3"/>
          <p:cNvSpPr/>
          <p:nvPr/>
        </p:nvSpPr>
        <p:spPr>
          <a:xfrm>
            <a:off x="6335435" y="4073604"/>
            <a:ext cx="133469" cy="3119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1</a:t>
            </a:r>
            <a:endParaRPr lang="en-US" sz="2450" dirty="0"/>
          </a:p>
        </p:txBody>
      </p:sp>
      <p:sp>
        <p:nvSpPr>
          <p:cNvPr id="8" name="Text 4"/>
          <p:cNvSpPr/>
          <p:nvPr/>
        </p:nvSpPr>
        <p:spPr>
          <a:xfrm>
            <a:off x="6822996" y="4006810"/>
            <a:ext cx="2599134" cy="324802"/>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Importance</a:t>
            </a:r>
            <a:endParaRPr lang="en-US" sz="2000" dirty="0"/>
          </a:p>
        </p:txBody>
      </p:sp>
      <p:sp>
        <p:nvSpPr>
          <p:cNvPr id="9" name="Text 5"/>
          <p:cNvSpPr/>
          <p:nvPr/>
        </p:nvSpPr>
        <p:spPr>
          <a:xfrm>
            <a:off x="6822996" y="4450318"/>
            <a:ext cx="3136463" cy="1266825"/>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Predicting brain stroke is essential for early intervention and prevention, potentially improving patient outcomes.</a:t>
            </a:r>
            <a:endParaRPr lang="en-US" sz="1550" dirty="0"/>
          </a:p>
        </p:txBody>
      </p:sp>
      <p:sp>
        <p:nvSpPr>
          <p:cNvPr id="10" name="Shape 6"/>
          <p:cNvSpPr/>
          <p:nvPr/>
        </p:nvSpPr>
        <p:spPr>
          <a:xfrm>
            <a:off x="10157460" y="4006810"/>
            <a:ext cx="445532" cy="445532"/>
          </a:xfrm>
          <a:prstGeom prst="roundRect">
            <a:avLst>
              <a:gd name="adj" fmla="val 18669"/>
            </a:avLst>
          </a:prstGeom>
          <a:solidFill>
            <a:srgbClr val="CCEEFF"/>
          </a:solidFill>
          <a:ln w="7620">
            <a:solidFill>
              <a:srgbClr val="B2D4E5"/>
            </a:solidFill>
            <a:prstDash val="solid"/>
          </a:ln>
        </p:spPr>
      </p:sp>
      <p:sp>
        <p:nvSpPr>
          <p:cNvPr id="11" name="Text 7"/>
          <p:cNvSpPr/>
          <p:nvPr/>
        </p:nvSpPr>
        <p:spPr>
          <a:xfrm>
            <a:off x="10291762" y="4073604"/>
            <a:ext cx="176808" cy="3119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2</a:t>
            </a:r>
            <a:endParaRPr lang="en-US" sz="2450" dirty="0"/>
          </a:p>
        </p:txBody>
      </p:sp>
      <p:sp>
        <p:nvSpPr>
          <p:cNvPr id="12" name="Text 8"/>
          <p:cNvSpPr/>
          <p:nvPr/>
        </p:nvSpPr>
        <p:spPr>
          <a:xfrm>
            <a:off x="10800993" y="4006810"/>
            <a:ext cx="2599134" cy="324802"/>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Challenges</a:t>
            </a:r>
            <a:endParaRPr lang="en-US" sz="2000" dirty="0"/>
          </a:p>
        </p:txBody>
      </p:sp>
      <p:sp>
        <p:nvSpPr>
          <p:cNvPr id="13" name="Text 9"/>
          <p:cNvSpPr/>
          <p:nvPr/>
        </p:nvSpPr>
        <p:spPr>
          <a:xfrm>
            <a:off x="10800993" y="4450318"/>
            <a:ext cx="3136463" cy="1583531"/>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Predicting stroke involves handling complex data with numerous factors, including patient history, lifestyle, and genetic predispositions.</a:t>
            </a:r>
            <a:endParaRPr lang="en-US" sz="1550" dirty="0"/>
          </a:p>
        </p:txBody>
      </p:sp>
      <p:sp>
        <p:nvSpPr>
          <p:cNvPr id="14" name="Shape 10"/>
          <p:cNvSpPr/>
          <p:nvPr/>
        </p:nvSpPr>
        <p:spPr>
          <a:xfrm>
            <a:off x="6179463" y="6454616"/>
            <a:ext cx="445532" cy="445532"/>
          </a:xfrm>
          <a:prstGeom prst="roundRect">
            <a:avLst>
              <a:gd name="adj" fmla="val 18669"/>
            </a:avLst>
          </a:prstGeom>
          <a:solidFill>
            <a:srgbClr val="CCEEFF"/>
          </a:solidFill>
          <a:ln w="7620">
            <a:solidFill>
              <a:srgbClr val="B2D4E5"/>
            </a:solidFill>
            <a:prstDash val="solid"/>
          </a:ln>
        </p:spPr>
      </p:sp>
      <p:sp>
        <p:nvSpPr>
          <p:cNvPr id="15" name="Text 11"/>
          <p:cNvSpPr/>
          <p:nvPr/>
        </p:nvSpPr>
        <p:spPr>
          <a:xfrm>
            <a:off x="6313884" y="6521410"/>
            <a:ext cx="176570" cy="3119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3</a:t>
            </a:r>
            <a:endParaRPr lang="en-US" sz="2450" dirty="0"/>
          </a:p>
        </p:txBody>
      </p:sp>
      <p:sp>
        <p:nvSpPr>
          <p:cNvPr id="16" name="Text 12"/>
          <p:cNvSpPr/>
          <p:nvPr/>
        </p:nvSpPr>
        <p:spPr>
          <a:xfrm>
            <a:off x="6822996" y="6454616"/>
            <a:ext cx="2599134" cy="324802"/>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Impact</a:t>
            </a:r>
            <a:endParaRPr lang="en-US" sz="2000" dirty="0"/>
          </a:p>
        </p:txBody>
      </p:sp>
      <p:sp>
        <p:nvSpPr>
          <p:cNvPr id="17" name="Text 13"/>
          <p:cNvSpPr/>
          <p:nvPr/>
        </p:nvSpPr>
        <p:spPr>
          <a:xfrm>
            <a:off x="6822996" y="6898124"/>
            <a:ext cx="7114342" cy="633413"/>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By leveraging machine learning techniques, we aim to contribute to advancements in stroke prediction and improve patient care.</a:t>
            </a:r>
            <a:endParaRPr lang="en-US" sz="1550" dirty="0"/>
          </a:p>
        </p:txBody>
      </p:sp>
      <p:pic>
        <p:nvPicPr>
          <p:cNvPr id="18" name="2">
            <a:hlinkClick r:id="" action="ppaction://media"/>
            <a:extLst>
              <a:ext uri="{FF2B5EF4-FFF2-40B4-BE49-F238E27FC236}">
                <a16:creationId xmlns:a16="http://schemas.microsoft.com/office/drawing/2014/main" id="{2D4FB11E-189C-161D-8DAC-2689418D9E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8427563"/>
            <a:ext cx="100923" cy="1009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25"/>
    </mc:Choice>
    <mc:Fallback>
      <p:transition spd="slow" advTm="3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12" objId="18"/>
        <p14:stopEvt time="35943" objId="18"/>
      </p14:showEvtLst>
    </p:ext>
  </p:extLs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8462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Objectives</a:t>
            </a:r>
            <a:endParaRPr lang="en-US" sz="4650" dirty="0"/>
          </a:p>
        </p:txBody>
      </p:sp>
      <p:sp>
        <p:nvSpPr>
          <p:cNvPr id="3" name="Text 1"/>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Our primary objective is to develop a machine learning model that can effectively predict the risk of brain stroke based on patient data. By achieving this, we aim to assist healthcare professionals in identifying individuals at risk.</a:t>
            </a:r>
            <a:endParaRPr lang="en-US" sz="1750" dirty="0"/>
          </a:p>
        </p:txBody>
      </p:sp>
      <p:sp>
        <p:nvSpPr>
          <p:cNvPr id="4" name="Text 2"/>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Prediction</a:t>
            </a:r>
            <a:endParaRPr lang="en-US" sz="2300" dirty="0"/>
          </a:p>
        </p:txBody>
      </p:sp>
      <p:sp>
        <p:nvSpPr>
          <p:cNvPr id="5" name="Text 3"/>
          <p:cNvSpPr/>
          <p:nvPr/>
        </p:nvSpPr>
        <p:spPr>
          <a:xfrm>
            <a:off x="793790" y="478917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To develop a model capable of accurately predicting the likelihood of a brain stroke using patient data.</a:t>
            </a:r>
            <a:endParaRPr lang="en-US" sz="1750" dirty="0"/>
          </a:p>
        </p:txBody>
      </p:sp>
      <p:sp>
        <p:nvSpPr>
          <p:cNvPr id="6" name="Text 4"/>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Machine Learning</a:t>
            </a:r>
            <a:endParaRPr lang="en-US" sz="2300" dirty="0"/>
          </a:p>
        </p:txBody>
      </p:sp>
      <p:sp>
        <p:nvSpPr>
          <p:cNvPr id="7" name="Text 5"/>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To explore the application of machine learning algorithms in the context of healthcare, specifically stroke prediction.</a:t>
            </a:r>
            <a:endParaRPr lang="en-US" sz="1750" dirty="0"/>
          </a:p>
        </p:txBody>
      </p:sp>
      <p:sp>
        <p:nvSpPr>
          <p:cNvPr id="8" name="Text 6"/>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pitchFamily="34" charset="0"/>
                <a:ea typeface="Petrona" pitchFamily="34" charset="-122"/>
                <a:cs typeface="Petrona" pitchFamily="34" charset="-120"/>
              </a:rPr>
              <a:t>Accuracy</a:t>
            </a:r>
            <a:endParaRPr lang="en-US" sz="2300" dirty="0"/>
          </a:p>
        </p:txBody>
      </p:sp>
      <p:sp>
        <p:nvSpPr>
          <p:cNvPr id="9" name="Text 7"/>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To achieve a model with high prediction accuracy, ensuring reliable predictions and supporting informed decision-making.</a:t>
            </a:r>
            <a:endParaRPr lang="en-US" sz="1750" dirty="0"/>
          </a:p>
        </p:txBody>
      </p:sp>
      <p:pic>
        <p:nvPicPr>
          <p:cNvPr id="10" name="3">
            <a:hlinkClick r:id="" action="ppaction://media"/>
            <a:extLst>
              <a:ext uri="{FF2B5EF4-FFF2-40B4-BE49-F238E27FC236}">
                <a16:creationId xmlns:a16="http://schemas.microsoft.com/office/drawing/2014/main" id="{A89643FD-A2BB-6DE3-D104-50448D54BE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0" y="8473281"/>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18"/>
    </mc:Choice>
    <mc:Fallback>
      <p:transition spd="slow" advTm="29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7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58" objId="10"/>
        <p14:stopEvt time="28574" objId="10"/>
      </p14:showEvtLst>
    </p:ext>
  </p:extLs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6"/>
          <a:stretch>
            <a:fillRect/>
          </a:stretch>
        </p:blipFill>
        <p:spPr>
          <a:xfrm>
            <a:off x="9385816" y="587812"/>
            <a:ext cx="5002649" cy="7053858"/>
          </a:xfrm>
          <a:prstGeom prst="rect">
            <a:avLst/>
          </a:prstGeom>
        </p:spPr>
      </p:pic>
      <p:sp>
        <p:nvSpPr>
          <p:cNvPr id="4" name="Text 0"/>
          <p:cNvSpPr/>
          <p:nvPr/>
        </p:nvSpPr>
        <p:spPr>
          <a:xfrm>
            <a:off x="677347" y="687943"/>
            <a:ext cx="5080397" cy="634960"/>
          </a:xfrm>
          <a:prstGeom prst="rect">
            <a:avLst/>
          </a:prstGeom>
          <a:noFill/>
          <a:ln/>
        </p:spPr>
        <p:txBody>
          <a:bodyPr wrap="none" lIns="0" tIns="0" rIns="0" bIns="0" rtlCol="0" anchor="t"/>
          <a:lstStyle/>
          <a:p>
            <a:pPr marL="0" indent="0">
              <a:lnSpc>
                <a:spcPts val="5000"/>
              </a:lnSpc>
              <a:buNone/>
            </a:pPr>
            <a:r>
              <a:rPr lang="en-US" sz="4000" b="1" dirty="0">
                <a:solidFill>
                  <a:srgbClr val="000000"/>
                </a:solidFill>
                <a:latin typeface="Petrona" pitchFamily="34" charset="0"/>
                <a:ea typeface="Petrona" pitchFamily="34" charset="-122"/>
                <a:cs typeface="Petrona" pitchFamily="34" charset="-120"/>
              </a:rPr>
              <a:t>Dataset Description</a:t>
            </a:r>
            <a:endParaRPr lang="en-US" sz="4000" dirty="0"/>
          </a:p>
        </p:txBody>
      </p:sp>
      <p:sp>
        <p:nvSpPr>
          <p:cNvPr id="5" name="Text 1"/>
          <p:cNvSpPr/>
          <p:nvPr/>
        </p:nvSpPr>
        <p:spPr>
          <a:xfrm>
            <a:off x="677347" y="1613178"/>
            <a:ext cx="7789307" cy="1238726"/>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The dataset used for this project is derived from a publicly available repository. It contains detailed information about patients, including demographic factors, medical history, lifestyle habits, and stroke status. This rich dataset allows for comprehensive analysis and model development.</a:t>
            </a:r>
            <a:endParaRPr lang="en-US" sz="1500" dirty="0"/>
          </a:p>
        </p:txBody>
      </p:sp>
      <p:sp>
        <p:nvSpPr>
          <p:cNvPr id="6" name="Shape 2"/>
          <p:cNvSpPr/>
          <p:nvPr/>
        </p:nvSpPr>
        <p:spPr>
          <a:xfrm>
            <a:off x="677347" y="3069550"/>
            <a:ext cx="7789307" cy="4471988"/>
          </a:xfrm>
          <a:prstGeom prst="roundRect">
            <a:avLst>
              <a:gd name="adj" fmla="val 1818"/>
            </a:avLst>
          </a:prstGeom>
          <a:noFill/>
          <a:ln w="7620">
            <a:solidFill>
              <a:srgbClr val="000000">
                <a:alpha val="8000"/>
              </a:srgbClr>
            </a:solidFill>
            <a:prstDash val="solid"/>
          </a:ln>
        </p:spPr>
      </p:sp>
      <p:sp>
        <p:nvSpPr>
          <p:cNvPr id="7" name="Shape 3"/>
          <p:cNvSpPr/>
          <p:nvPr/>
        </p:nvSpPr>
        <p:spPr>
          <a:xfrm>
            <a:off x="684967" y="3077170"/>
            <a:ext cx="7774067" cy="557093"/>
          </a:xfrm>
          <a:prstGeom prst="rect">
            <a:avLst/>
          </a:prstGeom>
          <a:solidFill>
            <a:srgbClr val="FFFFFF">
              <a:alpha val="4000"/>
            </a:srgbClr>
          </a:solidFill>
          <a:ln/>
        </p:spPr>
      </p:sp>
      <p:sp>
        <p:nvSpPr>
          <p:cNvPr id="8" name="Text 4"/>
          <p:cNvSpPr/>
          <p:nvPr/>
        </p:nvSpPr>
        <p:spPr>
          <a:xfrm>
            <a:off x="878443" y="3200876"/>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Feature</a:t>
            </a:r>
            <a:endParaRPr lang="en-US" sz="1500" dirty="0"/>
          </a:p>
        </p:txBody>
      </p:sp>
      <p:sp>
        <p:nvSpPr>
          <p:cNvPr id="9" name="Text 5"/>
          <p:cNvSpPr/>
          <p:nvPr/>
        </p:nvSpPr>
        <p:spPr>
          <a:xfrm>
            <a:off x="4769287" y="3200876"/>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Description</a:t>
            </a:r>
            <a:endParaRPr lang="en-US" sz="1500" dirty="0"/>
          </a:p>
        </p:txBody>
      </p:sp>
      <p:sp>
        <p:nvSpPr>
          <p:cNvPr id="10" name="Shape 6"/>
          <p:cNvSpPr/>
          <p:nvPr/>
        </p:nvSpPr>
        <p:spPr>
          <a:xfrm>
            <a:off x="684967" y="3634264"/>
            <a:ext cx="7774067" cy="557093"/>
          </a:xfrm>
          <a:prstGeom prst="rect">
            <a:avLst/>
          </a:prstGeom>
          <a:solidFill>
            <a:srgbClr val="000000">
              <a:alpha val="4000"/>
            </a:srgbClr>
          </a:solidFill>
          <a:ln/>
        </p:spPr>
      </p:sp>
      <p:sp>
        <p:nvSpPr>
          <p:cNvPr id="11" name="Text 7"/>
          <p:cNvSpPr/>
          <p:nvPr/>
        </p:nvSpPr>
        <p:spPr>
          <a:xfrm>
            <a:off x="878443" y="375797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Age</a:t>
            </a:r>
            <a:endParaRPr lang="en-US" sz="1500" dirty="0"/>
          </a:p>
        </p:txBody>
      </p:sp>
      <p:sp>
        <p:nvSpPr>
          <p:cNvPr id="12" name="Text 8"/>
          <p:cNvSpPr/>
          <p:nvPr/>
        </p:nvSpPr>
        <p:spPr>
          <a:xfrm>
            <a:off x="4769287" y="375797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Patient's age</a:t>
            </a:r>
            <a:endParaRPr lang="en-US" sz="1500" dirty="0"/>
          </a:p>
        </p:txBody>
      </p:sp>
      <p:sp>
        <p:nvSpPr>
          <p:cNvPr id="13" name="Shape 9"/>
          <p:cNvSpPr/>
          <p:nvPr/>
        </p:nvSpPr>
        <p:spPr>
          <a:xfrm>
            <a:off x="684967" y="4191357"/>
            <a:ext cx="7774067" cy="557093"/>
          </a:xfrm>
          <a:prstGeom prst="rect">
            <a:avLst/>
          </a:prstGeom>
          <a:solidFill>
            <a:srgbClr val="FFFFFF">
              <a:alpha val="4000"/>
            </a:srgbClr>
          </a:solidFill>
          <a:ln/>
        </p:spPr>
      </p:sp>
      <p:sp>
        <p:nvSpPr>
          <p:cNvPr id="14" name="Text 10"/>
          <p:cNvSpPr/>
          <p:nvPr/>
        </p:nvSpPr>
        <p:spPr>
          <a:xfrm>
            <a:off x="878443" y="4315063"/>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Gender</a:t>
            </a:r>
            <a:endParaRPr lang="en-US" sz="1500" dirty="0"/>
          </a:p>
        </p:txBody>
      </p:sp>
      <p:sp>
        <p:nvSpPr>
          <p:cNvPr id="15" name="Text 11"/>
          <p:cNvSpPr/>
          <p:nvPr/>
        </p:nvSpPr>
        <p:spPr>
          <a:xfrm>
            <a:off x="4769287" y="4315063"/>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Patient's gender</a:t>
            </a:r>
            <a:endParaRPr lang="en-US" sz="1500" dirty="0"/>
          </a:p>
        </p:txBody>
      </p:sp>
      <p:sp>
        <p:nvSpPr>
          <p:cNvPr id="16" name="Shape 12"/>
          <p:cNvSpPr/>
          <p:nvPr/>
        </p:nvSpPr>
        <p:spPr>
          <a:xfrm>
            <a:off x="684967" y="4748451"/>
            <a:ext cx="7774067" cy="557093"/>
          </a:xfrm>
          <a:prstGeom prst="rect">
            <a:avLst/>
          </a:prstGeom>
          <a:solidFill>
            <a:srgbClr val="000000">
              <a:alpha val="4000"/>
            </a:srgbClr>
          </a:solidFill>
          <a:ln/>
        </p:spPr>
      </p:sp>
      <p:sp>
        <p:nvSpPr>
          <p:cNvPr id="17" name="Text 13"/>
          <p:cNvSpPr/>
          <p:nvPr/>
        </p:nvSpPr>
        <p:spPr>
          <a:xfrm>
            <a:off x="878443" y="4872157"/>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Hypertension</a:t>
            </a:r>
            <a:endParaRPr lang="en-US" sz="1500" dirty="0"/>
          </a:p>
        </p:txBody>
      </p:sp>
      <p:sp>
        <p:nvSpPr>
          <p:cNvPr id="18" name="Text 14"/>
          <p:cNvSpPr/>
          <p:nvPr/>
        </p:nvSpPr>
        <p:spPr>
          <a:xfrm>
            <a:off x="4769287" y="4872157"/>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Whether the patient has hypertension</a:t>
            </a:r>
            <a:endParaRPr lang="en-US" sz="1500" dirty="0"/>
          </a:p>
        </p:txBody>
      </p:sp>
      <p:sp>
        <p:nvSpPr>
          <p:cNvPr id="19" name="Shape 15"/>
          <p:cNvSpPr/>
          <p:nvPr/>
        </p:nvSpPr>
        <p:spPr>
          <a:xfrm>
            <a:off x="684967" y="5305544"/>
            <a:ext cx="7774067" cy="557093"/>
          </a:xfrm>
          <a:prstGeom prst="rect">
            <a:avLst/>
          </a:prstGeom>
          <a:solidFill>
            <a:srgbClr val="FFFFFF">
              <a:alpha val="4000"/>
            </a:srgbClr>
          </a:solidFill>
          <a:ln/>
        </p:spPr>
      </p:sp>
      <p:sp>
        <p:nvSpPr>
          <p:cNvPr id="20" name="Text 16"/>
          <p:cNvSpPr/>
          <p:nvPr/>
        </p:nvSpPr>
        <p:spPr>
          <a:xfrm>
            <a:off x="878443" y="542925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Heart Disease</a:t>
            </a:r>
            <a:endParaRPr lang="en-US" sz="1500" dirty="0"/>
          </a:p>
        </p:txBody>
      </p:sp>
      <p:sp>
        <p:nvSpPr>
          <p:cNvPr id="21" name="Text 17"/>
          <p:cNvSpPr/>
          <p:nvPr/>
        </p:nvSpPr>
        <p:spPr>
          <a:xfrm>
            <a:off x="4769287" y="542925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Whether the patient has heart disease</a:t>
            </a:r>
            <a:endParaRPr lang="en-US" sz="1500" dirty="0"/>
          </a:p>
        </p:txBody>
      </p:sp>
      <p:sp>
        <p:nvSpPr>
          <p:cNvPr id="22" name="Shape 18"/>
          <p:cNvSpPr/>
          <p:nvPr/>
        </p:nvSpPr>
        <p:spPr>
          <a:xfrm>
            <a:off x="684967" y="5862637"/>
            <a:ext cx="7774067" cy="557093"/>
          </a:xfrm>
          <a:prstGeom prst="rect">
            <a:avLst/>
          </a:prstGeom>
          <a:solidFill>
            <a:srgbClr val="000000">
              <a:alpha val="4000"/>
            </a:srgbClr>
          </a:solidFill>
          <a:ln/>
        </p:spPr>
      </p:sp>
      <p:sp>
        <p:nvSpPr>
          <p:cNvPr id="23" name="Text 19"/>
          <p:cNvSpPr/>
          <p:nvPr/>
        </p:nvSpPr>
        <p:spPr>
          <a:xfrm>
            <a:off x="878443" y="5986343"/>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Glucose Level</a:t>
            </a:r>
            <a:endParaRPr lang="en-US" sz="1500" dirty="0"/>
          </a:p>
        </p:txBody>
      </p:sp>
      <p:sp>
        <p:nvSpPr>
          <p:cNvPr id="24" name="Text 20"/>
          <p:cNvSpPr/>
          <p:nvPr/>
        </p:nvSpPr>
        <p:spPr>
          <a:xfrm>
            <a:off x="4769287" y="5986343"/>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Patient's glucose level</a:t>
            </a:r>
            <a:endParaRPr lang="en-US" sz="1500" dirty="0"/>
          </a:p>
        </p:txBody>
      </p:sp>
      <p:sp>
        <p:nvSpPr>
          <p:cNvPr id="25" name="Shape 21"/>
          <p:cNvSpPr/>
          <p:nvPr/>
        </p:nvSpPr>
        <p:spPr>
          <a:xfrm>
            <a:off x="684967" y="6419731"/>
            <a:ext cx="7774067" cy="557093"/>
          </a:xfrm>
          <a:prstGeom prst="rect">
            <a:avLst/>
          </a:prstGeom>
          <a:solidFill>
            <a:srgbClr val="FFFFFF">
              <a:alpha val="4000"/>
            </a:srgbClr>
          </a:solidFill>
          <a:ln/>
        </p:spPr>
      </p:sp>
      <p:sp>
        <p:nvSpPr>
          <p:cNvPr id="26" name="Text 22"/>
          <p:cNvSpPr/>
          <p:nvPr/>
        </p:nvSpPr>
        <p:spPr>
          <a:xfrm>
            <a:off x="878443" y="6543437"/>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BMI</a:t>
            </a:r>
            <a:endParaRPr lang="en-US" sz="1500" dirty="0"/>
          </a:p>
        </p:txBody>
      </p:sp>
      <p:sp>
        <p:nvSpPr>
          <p:cNvPr id="27" name="Text 23"/>
          <p:cNvSpPr/>
          <p:nvPr/>
        </p:nvSpPr>
        <p:spPr>
          <a:xfrm>
            <a:off x="4769287" y="6543437"/>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Patient's body mass index</a:t>
            </a:r>
            <a:endParaRPr lang="en-US" sz="1500" dirty="0"/>
          </a:p>
        </p:txBody>
      </p:sp>
      <p:sp>
        <p:nvSpPr>
          <p:cNvPr id="28" name="Shape 24"/>
          <p:cNvSpPr/>
          <p:nvPr/>
        </p:nvSpPr>
        <p:spPr>
          <a:xfrm>
            <a:off x="684967" y="6976824"/>
            <a:ext cx="7774067" cy="557093"/>
          </a:xfrm>
          <a:prstGeom prst="rect">
            <a:avLst/>
          </a:prstGeom>
          <a:solidFill>
            <a:srgbClr val="000000">
              <a:alpha val="4000"/>
            </a:srgbClr>
          </a:solidFill>
          <a:ln/>
        </p:spPr>
      </p:sp>
      <p:sp>
        <p:nvSpPr>
          <p:cNvPr id="29" name="Text 25"/>
          <p:cNvSpPr/>
          <p:nvPr/>
        </p:nvSpPr>
        <p:spPr>
          <a:xfrm>
            <a:off x="878443" y="710053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Smoking Status</a:t>
            </a:r>
            <a:endParaRPr lang="en-US" sz="1500" dirty="0"/>
          </a:p>
        </p:txBody>
      </p:sp>
      <p:sp>
        <p:nvSpPr>
          <p:cNvPr id="30" name="Text 26"/>
          <p:cNvSpPr/>
          <p:nvPr/>
        </p:nvSpPr>
        <p:spPr>
          <a:xfrm>
            <a:off x="4769287" y="7100530"/>
            <a:ext cx="3496270" cy="309682"/>
          </a:xfrm>
          <a:prstGeom prst="rect">
            <a:avLst/>
          </a:prstGeom>
          <a:noFill/>
          <a:ln/>
        </p:spPr>
        <p:txBody>
          <a:bodyPr wrap="non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Whether the patient smokes</a:t>
            </a:r>
            <a:endParaRPr lang="en-US" sz="1500" dirty="0"/>
          </a:p>
        </p:txBody>
      </p:sp>
      <p:pic>
        <p:nvPicPr>
          <p:cNvPr id="31" name="4">
            <a:hlinkClick r:id="" action="ppaction://media"/>
            <a:extLst>
              <a:ext uri="{FF2B5EF4-FFF2-40B4-BE49-F238E27FC236}">
                <a16:creationId xmlns:a16="http://schemas.microsoft.com/office/drawing/2014/main" id="{529C735C-671F-4B3C-4120-5EC759B3FF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103073" y="8628030"/>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723"/>
    </mc:Choice>
    <mc:Fallback>
      <p:transition spd="slow" advTm="28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extLst>
    <p:ext uri="{E180D4A7-C9FB-4DFB-919C-405C955672EB}">
      <p14:showEvtLst xmlns:p14="http://schemas.microsoft.com/office/powerpoint/2010/main">
        <p14:playEvt time="11" objId="31"/>
        <p14:stopEvt time="28015" objId="31"/>
      </p14:showEvtLst>
    </p:ext>
  </p:extLs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6"/>
          <a:stretch>
            <a:fillRect/>
          </a:stretch>
        </p:blipFill>
        <p:spPr>
          <a:xfrm>
            <a:off x="9347359" y="1663898"/>
            <a:ext cx="5079563" cy="4901803"/>
          </a:xfrm>
          <a:prstGeom prst="rect">
            <a:avLst/>
          </a:prstGeom>
        </p:spPr>
      </p:pic>
      <p:sp>
        <p:nvSpPr>
          <p:cNvPr id="4" name="Text 0"/>
          <p:cNvSpPr/>
          <p:nvPr/>
        </p:nvSpPr>
        <p:spPr>
          <a:xfrm>
            <a:off x="569476" y="448270"/>
            <a:ext cx="4271605" cy="533995"/>
          </a:xfrm>
          <a:prstGeom prst="rect">
            <a:avLst/>
          </a:prstGeom>
          <a:noFill/>
          <a:ln/>
        </p:spPr>
        <p:txBody>
          <a:bodyPr wrap="none" lIns="0" tIns="0" rIns="0" bIns="0" rtlCol="0" anchor="t"/>
          <a:lstStyle/>
          <a:p>
            <a:pPr marL="0" indent="0">
              <a:lnSpc>
                <a:spcPts val="4200"/>
              </a:lnSpc>
              <a:buNone/>
            </a:pPr>
            <a:r>
              <a:rPr lang="en-US" sz="3350" b="1" dirty="0">
                <a:solidFill>
                  <a:srgbClr val="000000"/>
                </a:solidFill>
                <a:latin typeface="Petrona" pitchFamily="34" charset="0"/>
                <a:ea typeface="Petrona" pitchFamily="34" charset="-122"/>
                <a:cs typeface="Petrona" pitchFamily="34" charset="-120"/>
              </a:rPr>
              <a:t>Data Preprocessing</a:t>
            </a:r>
            <a:endParaRPr lang="en-US" sz="3350" dirty="0"/>
          </a:p>
        </p:txBody>
      </p:sp>
      <p:sp>
        <p:nvSpPr>
          <p:cNvPr id="5" name="Text 1"/>
          <p:cNvSpPr/>
          <p:nvPr/>
        </p:nvSpPr>
        <p:spPr>
          <a:xfrm>
            <a:off x="569476" y="1226344"/>
            <a:ext cx="8005048" cy="781169"/>
          </a:xfrm>
          <a:prstGeom prst="rect">
            <a:avLst/>
          </a:prstGeom>
          <a:noFill/>
          <a:ln/>
        </p:spPr>
        <p:txBody>
          <a:bodyPr wrap="square" lIns="0" tIns="0" rIns="0" bIns="0" rtlCol="0" anchor="t"/>
          <a:lstStyle/>
          <a:p>
            <a:pPr marL="0" indent="0">
              <a:lnSpc>
                <a:spcPts val="2050"/>
              </a:lnSpc>
              <a:buNone/>
            </a:pPr>
            <a:r>
              <a:rPr lang="en-US" sz="1250" dirty="0">
                <a:solidFill>
                  <a:srgbClr val="272525"/>
                </a:solidFill>
                <a:latin typeface="Inter" pitchFamily="34" charset="0"/>
                <a:ea typeface="Inter" pitchFamily="34" charset="-122"/>
                <a:cs typeface="Inter" pitchFamily="34" charset="-120"/>
              </a:rPr>
              <a:t>Before training the machine learning model, the dataset undergoes a preprocessing phase to ensure its quality and suitability for analysis. This involves addressing issues such as missing values, encoding categorical variables, and scaling numerical features.</a:t>
            </a:r>
            <a:endParaRPr lang="en-US" sz="1250" dirty="0"/>
          </a:p>
        </p:txBody>
      </p:sp>
      <p:sp>
        <p:nvSpPr>
          <p:cNvPr id="6" name="Shape 2"/>
          <p:cNvSpPr/>
          <p:nvPr/>
        </p:nvSpPr>
        <p:spPr>
          <a:xfrm>
            <a:off x="802124" y="2190512"/>
            <a:ext cx="22860" cy="5590818"/>
          </a:xfrm>
          <a:prstGeom prst="roundRect">
            <a:avLst>
              <a:gd name="adj" fmla="val 298976"/>
            </a:avLst>
          </a:prstGeom>
          <a:solidFill>
            <a:srgbClr val="B2D4E5"/>
          </a:solidFill>
          <a:ln/>
        </p:spPr>
      </p:sp>
      <p:sp>
        <p:nvSpPr>
          <p:cNvPr id="7" name="Shape 3"/>
          <p:cNvSpPr/>
          <p:nvPr/>
        </p:nvSpPr>
        <p:spPr>
          <a:xfrm>
            <a:off x="973753" y="2545080"/>
            <a:ext cx="569476" cy="22860"/>
          </a:xfrm>
          <a:prstGeom prst="roundRect">
            <a:avLst>
              <a:gd name="adj" fmla="val 298976"/>
            </a:avLst>
          </a:prstGeom>
          <a:solidFill>
            <a:srgbClr val="B2D4E5"/>
          </a:solidFill>
          <a:ln/>
        </p:spPr>
      </p:sp>
      <p:sp>
        <p:nvSpPr>
          <p:cNvPr id="8" name="Shape 4"/>
          <p:cNvSpPr/>
          <p:nvPr/>
        </p:nvSpPr>
        <p:spPr>
          <a:xfrm>
            <a:off x="630495" y="2373511"/>
            <a:ext cx="366117" cy="366117"/>
          </a:xfrm>
          <a:prstGeom prst="roundRect">
            <a:avLst>
              <a:gd name="adj" fmla="val 18668"/>
            </a:avLst>
          </a:prstGeom>
          <a:solidFill>
            <a:srgbClr val="CCEEFF"/>
          </a:solidFill>
          <a:ln w="7620">
            <a:solidFill>
              <a:srgbClr val="B2D4E5"/>
            </a:solidFill>
            <a:prstDash val="solid"/>
          </a:ln>
        </p:spPr>
      </p:sp>
      <p:sp>
        <p:nvSpPr>
          <p:cNvPr id="9" name="Text 5"/>
          <p:cNvSpPr/>
          <p:nvPr/>
        </p:nvSpPr>
        <p:spPr>
          <a:xfrm>
            <a:off x="758607" y="2428399"/>
            <a:ext cx="109776" cy="256342"/>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Petrona" pitchFamily="34" charset="0"/>
                <a:ea typeface="Petrona" pitchFamily="34" charset="-122"/>
                <a:cs typeface="Petrona" pitchFamily="34" charset="-120"/>
              </a:rPr>
              <a:t>1</a:t>
            </a:r>
            <a:endParaRPr lang="en-US" sz="2000" dirty="0"/>
          </a:p>
        </p:txBody>
      </p:sp>
      <p:sp>
        <p:nvSpPr>
          <p:cNvPr id="10" name="Text 6"/>
          <p:cNvSpPr/>
          <p:nvPr/>
        </p:nvSpPr>
        <p:spPr>
          <a:xfrm>
            <a:off x="1708547" y="2353151"/>
            <a:ext cx="2135743" cy="266938"/>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pitchFamily="34" charset="0"/>
                <a:ea typeface="Petrona" pitchFamily="34" charset="-122"/>
                <a:cs typeface="Petrona" pitchFamily="34" charset="-120"/>
              </a:rPr>
              <a:t>Missing Values</a:t>
            </a:r>
            <a:endParaRPr lang="en-US" sz="1650" dirty="0"/>
          </a:p>
        </p:txBody>
      </p:sp>
      <p:sp>
        <p:nvSpPr>
          <p:cNvPr id="11" name="Text 7"/>
          <p:cNvSpPr/>
          <p:nvPr/>
        </p:nvSpPr>
        <p:spPr>
          <a:xfrm>
            <a:off x="1708547" y="2717721"/>
            <a:ext cx="6865977" cy="52077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Handling missing values is crucial to maintain data integrity. Various imputation techniques can be employed to fill in missing data points.</a:t>
            </a:r>
            <a:endParaRPr lang="en-US" sz="1250" dirty="0"/>
          </a:p>
        </p:txBody>
      </p:sp>
      <p:sp>
        <p:nvSpPr>
          <p:cNvPr id="12" name="Shape 8"/>
          <p:cNvSpPr/>
          <p:nvPr/>
        </p:nvSpPr>
        <p:spPr>
          <a:xfrm>
            <a:off x="973753" y="3918347"/>
            <a:ext cx="569476" cy="22860"/>
          </a:xfrm>
          <a:prstGeom prst="roundRect">
            <a:avLst>
              <a:gd name="adj" fmla="val 298976"/>
            </a:avLst>
          </a:prstGeom>
          <a:solidFill>
            <a:srgbClr val="B2D4E5"/>
          </a:solidFill>
          <a:ln/>
        </p:spPr>
      </p:sp>
      <p:sp>
        <p:nvSpPr>
          <p:cNvPr id="13" name="Shape 9"/>
          <p:cNvSpPr/>
          <p:nvPr/>
        </p:nvSpPr>
        <p:spPr>
          <a:xfrm>
            <a:off x="630495" y="3746778"/>
            <a:ext cx="366117" cy="366117"/>
          </a:xfrm>
          <a:prstGeom prst="roundRect">
            <a:avLst>
              <a:gd name="adj" fmla="val 18668"/>
            </a:avLst>
          </a:prstGeom>
          <a:solidFill>
            <a:srgbClr val="CCEEFF"/>
          </a:solidFill>
          <a:ln w="7620">
            <a:solidFill>
              <a:srgbClr val="B2D4E5"/>
            </a:solidFill>
            <a:prstDash val="solid"/>
          </a:ln>
        </p:spPr>
      </p:sp>
      <p:sp>
        <p:nvSpPr>
          <p:cNvPr id="14" name="Text 10"/>
          <p:cNvSpPr/>
          <p:nvPr/>
        </p:nvSpPr>
        <p:spPr>
          <a:xfrm>
            <a:off x="740866" y="3801666"/>
            <a:ext cx="145375" cy="256342"/>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Petrona" pitchFamily="34" charset="0"/>
                <a:ea typeface="Petrona" pitchFamily="34" charset="-122"/>
                <a:cs typeface="Petrona" pitchFamily="34" charset="-120"/>
              </a:rPr>
              <a:t>2</a:t>
            </a:r>
            <a:endParaRPr lang="en-US" sz="2000" dirty="0"/>
          </a:p>
        </p:txBody>
      </p:sp>
      <p:sp>
        <p:nvSpPr>
          <p:cNvPr id="15" name="Text 11"/>
          <p:cNvSpPr/>
          <p:nvPr/>
        </p:nvSpPr>
        <p:spPr>
          <a:xfrm>
            <a:off x="1708547" y="3726418"/>
            <a:ext cx="2135743" cy="266938"/>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pitchFamily="34" charset="0"/>
                <a:ea typeface="Petrona" pitchFamily="34" charset="-122"/>
                <a:cs typeface="Petrona" pitchFamily="34" charset="-120"/>
              </a:rPr>
              <a:t>Categorical Encoding</a:t>
            </a:r>
            <a:endParaRPr lang="en-US" sz="1650" dirty="0"/>
          </a:p>
        </p:txBody>
      </p:sp>
      <p:sp>
        <p:nvSpPr>
          <p:cNvPr id="16" name="Text 12"/>
          <p:cNvSpPr/>
          <p:nvPr/>
        </p:nvSpPr>
        <p:spPr>
          <a:xfrm>
            <a:off x="1708547" y="4090988"/>
            <a:ext cx="6865977" cy="52077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Categorical variables like gender, work type, and smoking status need to be converted into numerical representations for machine learning algorithms to process.</a:t>
            </a:r>
            <a:endParaRPr lang="en-US" sz="1250" dirty="0"/>
          </a:p>
        </p:txBody>
      </p:sp>
      <p:sp>
        <p:nvSpPr>
          <p:cNvPr id="17" name="Shape 13"/>
          <p:cNvSpPr/>
          <p:nvPr/>
        </p:nvSpPr>
        <p:spPr>
          <a:xfrm>
            <a:off x="973753" y="5291614"/>
            <a:ext cx="569476" cy="22860"/>
          </a:xfrm>
          <a:prstGeom prst="roundRect">
            <a:avLst>
              <a:gd name="adj" fmla="val 298976"/>
            </a:avLst>
          </a:prstGeom>
          <a:solidFill>
            <a:srgbClr val="B2D4E5"/>
          </a:solidFill>
          <a:ln/>
        </p:spPr>
      </p:sp>
      <p:sp>
        <p:nvSpPr>
          <p:cNvPr id="18" name="Shape 14"/>
          <p:cNvSpPr/>
          <p:nvPr/>
        </p:nvSpPr>
        <p:spPr>
          <a:xfrm>
            <a:off x="630495" y="5120045"/>
            <a:ext cx="366117" cy="366117"/>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740985" y="5174932"/>
            <a:ext cx="145137" cy="256342"/>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Petrona" pitchFamily="34" charset="0"/>
                <a:ea typeface="Petrona" pitchFamily="34" charset="-122"/>
                <a:cs typeface="Petrona" pitchFamily="34" charset="-120"/>
              </a:rPr>
              <a:t>3</a:t>
            </a:r>
            <a:endParaRPr lang="en-US" sz="2000" dirty="0"/>
          </a:p>
        </p:txBody>
      </p:sp>
      <p:sp>
        <p:nvSpPr>
          <p:cNvPr id="20" name="Text 16"/>
          <p:cNvSpPr/>
          <p:nvPr/>
        </p:nvSpPr>
        <p:spPr>
          <a:xfrm>
            <a:off x="1708547" y="5099685"/>
            <a:ext cx="2135743" cy="266938"/>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pitchFamily="34" charset="0"/>
                <a:ea typeface="Petrona" pitchFamily="34" charset="-122"/>
                <a:cs typeface="Petrona" pitchFamily="34" charset="-120"/>
              </a:rPr>
              <a:t>Data Scaling</a:t>
            </a:r>
            <a:endParaRPr lang="en-US" sz="1650" dirty="0"/>
          </a:p>
        </p:txBody>
      </p:sp>
      <p:sp>
        <p:nvSpPr>
          <p:cNvPr id="21" name="Text 17"/>
          <p:cNvSpPr/>
          <p:nvPr/>
        </p:nvSpPr>
        <p:spPr>
          <a:xfrm>
            <a:off x="1708547" y="5464254"/>
            <a:ext cx="6865977" cy="78116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Scaling or normalization of numerical features ensures that all features contribute equally to the model's learning process. This can be achieved using techniques like standardization or Min-Max scaling.</a:t>
            </a:r>
            <a:endParaRPr lang="en-US" sz="1250" dirty="0"/>
          </a:p>
        </p:txBody>
      </p:sp>
      <p:sp>
        <p:nvSpPr>
          <p:cNvPr id="22" name="Shape 18"/>
          <p:cNvSpPr/>
          <p:nvPr/>
        </p:nvSpPr>
        <p:spPr>
          <a:xfrm>
            <a:off x="973753" y="6925270"/>
            <a:ext cx="569476" cy="22860"/>
          </a:xfrm>
          <a:prstGeom prst="roundRect">
            <a:avLst>
              <a:gd name="adj" fmla="val 298976"/>
            </a:avLst>
          </a:prstGeom>
          <a:solidFill>
            <a:srgbClr val="B2D4E5"/>
          </a:solidFill>
          <a:ln/>
        </p:spPr>
      </p:sp>
      <p:sp>
        <p:nvSpPr>
          <p:cNvPr id="23" name="Shape 19"/>
          <p:cNvSpPr/>
          <p:nvPr/>
        </p:nvSpPr>
        <p:spPr>
          <a:xfrm>
            <a:off x="630495" y="6753701"/>
            <a:ext cx="366117" cy="366117"/>
          </a:xfrm>
          <a:prstGeom prst="roundRect">
            <a:avLst>
              <a:gd name="adj" fmla="val 18668"/>
            </a:avLst>
          </a:prstGeom>
          <a:solidFill>
            <a:srgbClr val="CCEEFF"/>
          </a:solidFill>
          <a:ln w="7620">
            <a:solidFill>
              <a:srgbClr val="B2D4E5"/>
            </a:solidFill>
            <a:prstDash val="solid"/>
          </a:ln>
        </p:spPr>
      </p:sp>
      <p:sp>
        <p:nvSpPr>
          <p:cNvPr id="24" name="Text 20"/>
          <p:cNvSpPr/>
          <p:nvPr/>
        </p:nvSpPr>
        <p:spPr>
          <a:xfrm>
            <a:off x="744438" y="6808589"/>
            <a:ext cx="138113" cy="256342"/>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Petrona" pitchFamily="34" charset="0"/>
                <a:ea typeface="Petrona" pitchFamily="34" charset="-122"/>
                <a:cs typeface="Petrona" pitchFamily="34" charset="-120"/>
              </a:rPr>
              <a:t>4</a:t>
            </a:r>
            <a:endParaRPr lang="en-US" sz="2000" dirty="0"/>
          </a:p>
        </p:txBody>
      </p:sp>
      <p:sp>
        <p:nvSpPr>
          <p:cNvPr id="25" name="Text 21"/>
          <p:cNvSpPr/>
          <p:nvPr/>
        </p:nvSpPr>
        <p:spPr>
          <a:xfrm>
            <a:off x="1708547" y="6733342"/>
            <a:ext cx="2135743" cy="266938"/>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pitchFamily="34" charset="0"/>
                <a:ea typeface="Petrona" pitchFamily="34" charset="-122"/>
                <a:cs typeface="Petrona" pitchFamily="34" charset="-120"/>
              </a:rPr>
              <a:t>Train-Test Split</a:t>
            </a:r>
            <a:endParaRPr lang="en-US" sz="1650" dirty="0"/>
          </a:p>
        </p:txBody>
      </p:sp>
      <p:sp>
        <p:nvSpPr>
          <p:cNvPr id="26" name="Text 22"/>
          <p:cNvSpPr/>
          <p:nvPr/>
        </p:nvSpPr>
        <p:spPr>
          <a:xfrm>
            <a:off x="1708547" y="7097911"/>
            <a:ext cx="6865977" cy="52077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The dataset is split into training and testing sets. The training set is used to train the model, while the testing set is used to evaluate its performance on unseen data.</a:t>
            </a:r>
            <a:endParaRPr lang="en-US" sz="1250" dirty="0"/>
          </a:p>
        </p:txBody>
      </p:sp>
      <p:pic>
        <p:nvPicPr>
          <p:cNvPr id="27" name="5">
            <a:hlinkClick r:id="" action="ppaction://media"/>
            <a:extLst>
              <a:ext uri="{FF2B5EF4-FFF2-40B4-BE49-F238E27FC236}">
                <a16:creationId xmlns:a16="http://schemas.microsoft.com/office/drawing/2014/main" id="{E1128622-8ED7-7D97-380E-A6EB8951C1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93647" y="8552616"/>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64"/>
    </mc:Choice>
    <mc:Fallback>
      <p:transition spd="slow" advTm="4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7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extLst>
    <p:ext uri="{E180D4A7-C9FB-4DFB-919C-405C955672EB}">
      <p14:showEvtLst xmlns:p14="http://schemas.microsoft.com/office/powerpoint/2010/main">
        <p14:playEvt time="11" objId="27"/>
        <p14:stopEvt time="38519" objId="27"/>
      </p14:showEvtLst>
    </p:ext>
  </p:extLs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838"/>
          </a:xfrm>
          <a:prstGeom prst="rect">
            <a:avLst/>
          </a:prstGeom>
        </p:spPr>
      </p:pic>
      <p:pic>
        <p:nvPicPr>
          <p:cNvPr id="3" name="Image 1" descr="preencoded.png"/>
          <p:cNvPicPr>
            <a:picLocks noChangeAspect="1"/>
          </p:cNvPicPr>
          <p:nvPr/>
        </p:nvPicPr>
        <p:blipFill>
          <a:blip r:embed="rId6"/>
          <a:stretch>
            <a:fillRect/>
          </a:stretch>
        </p:blipFill>
        <p:spPr>
          <a:xfrm>
            <a:off x="9389864" y="2241947"/>
            <a:ext cx="4994553" cy="3745944"/>
          </a:xfrm>
          <a:prstGeom prst="rect">
            <a:avLst/>
          </a:prstGeom>
        </p:spPr>
      </p:pic>
      <p:sp>
        <p:nvSpPr>
          <p:cNvPr id="4" name="Text 0"/>
          <p:cNvSpPr/>
          <p:nvPr/>
        </p:nvSpPr>
        <p:spPr>
          <a:xfrm>
            <a:off x="688538" y="540901"/>
            <a:ext cx="5945624" cy="645438"/>
          </a:xfrm>
          <a:prstGeom prst="rect">
            <a:avLst/>
          </a:prstGeom>
          <a:noFill/>
          <a:ln/>
        </p:spPr>
        <p:txBody>
          <a:bodyPr wrap="none" lIns="0" tIns="0" rIns="0" bIns="0" rtlCol="0" anchor="t"/>
          <a:lstStyle/>
          <a:p>
            <a:pPr marL="0" indent="0">
              <a:lnSpc>
                <a:spcPts val="5050"/>
              </a:lnSpc>
              <a:buNone/>
            </a:pPr>
            <a:r>
              <a:rPr lang="en-US" sz="4050" b="1" dirty="0">
                <a:solidFill>
                  <a:srgbClr val="000000"/>
                </a:solidFill>
                <a:latin typeface="Petrona" pitchFamily="34" charset="0"/>
                <a:ea typeface="Petrona" pitchFamily="34" charset="-122"/>
                <a:cs typeface="Petrona" pitchFamily="34" charset="-120"/>
              </a:rPr>
              <a:t>Machine Learning Model</a:t>
            </a:r>
            <a:endParaRPr lang="en-US" sz="4050" dirty="0"/>
          </a:p>
        </p:txBody>
      </p:sp>
      <p:sp>
        <p:nvSpPr>
          <p:cNvPr id="5" name="Text 1"/>
          <p:cNvSpPr/>
          <p:nvPr/>
        </p:nvSpPr>
        <p:spPr>
          <a:xfrm>
            <a:off x="688538" y="1481376"/>
            <a:ext cx="7766923" cy="1258729"/>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The chosen machine learning model for this project is the Random Forest Classifier. Random Forest is an ensemble learning method that combines multiple decision trees to make predictions. This approach helps to reduce overfitting and improve model generalization.</a:t>
            </a:r>
            <a:endParaRPr lang="en-US" sz="1500" dirty="0"/>
          </a:p>
        </p:txBody>
      </p:sp>
      <p:sp>
        <p:nvSpPr>
          <p:cNvPr id="6" name="Shape 2"/>
          <p:cNvSpPr/>
          <p:nvPr/>
        </p:nvSpPr>
        <p:spPr>
          <a:xfrm>
            <a:off x="688538" y="2961323"/>
            <a:ext cx="3785116" cy="2737485"/>
          </a:xfrm>
          <a:prstGeom prst="roundRect">
            <a:avLst>
              <a:gd name="adj" fmla="val 3018"/>
            </a:avLst>
          </a:prstGeom>
          <a:solidFill>
            <a:srgbClr val="CCEEFF"/>
          </a:solidFill>
          <a:ln w="7620">
            <a:solidFill>
              <a:srgbClr val="B2D4E5"/>
            </a:solidFill>
            <a:prstDash val="solid"/>
          </a:ln>
        </p:spPr>
      </p:sp>
      <p:sp>
        <p:nvSpPr>
          <p:cNvPr id="7" name="Text 3"/>
          <p:cNvSpPr/>
          <p:nvPr/>
        </p:nvSpPr>
        <p:spPr>
          <a:xfrm>
            <a:off x="892850" y="3165634"/>
            <a:ext cx="2582108" cy="322778"/>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etrona" pitchFamily="34" charset="0"/>
                <a:ea typeface="Petrona" pitchFamily="34" charset="-122"/>
                <a:cs typeface="Petrona" pitchFamily="34" charset="-120"/>
              </a:rPr>
              <a:t>Random Forest</a:t>
            </a:r>
            <a:endParaRPr lang="en-US" sz="2000" dirty="0"/>
          </a:p>
        </p:txBody>
      </p:sp>
      <p:sp>
        <p:nvSpPr>
          <p:cNvPr id="8" name="Text 4"/>
          <p:cNvSpPr/>
          <p:nvPr/>
        </p:nvSpPr>
        <p:spPr>
          <a:xfrm>
            <a:off x="892850" y="3606403"/>
            <a:ext cx="3376493" cy="188809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Random Forest is a powerful and versatile algorithm that can handle both numerical and categorical data. It is known for its robustness and good performance on various datasets.</a:t>
            </a:r>
            <a:endParaRPr lang="en-US" sz="1500" dirty="0"/>
          </a:p>
        </p:txBody>
      </p:sp>
      <p:sp>
        <p:nvSpPr>
          <p:cNvPr id="9" name="Shape 5"/>
          <p:cNvSpPr/>
          <p:nvPr/>
        </p:nvSpPr>
        <p:spPr>
          <a:xfrm>
            <a:off x="4670346" y="2961323"/>
            <a:ext cx="3785116" cy="2737485"/>
          </a:xfrm>
          <a:prstGeom prst="roundRect">
            <a:avLst>
              <a:gd name="adj" fmla="val 3018"/>
            </a:avLst>
          </a:prstGeom>
          <a:solidFill>
            <a:srgbClr val="CCEEFF"/>
          </a:solidFill>
          <a:ln w="7620">
            <a:solidFill>
              <a:srgbClr val="B2D4E5"/>
            </a:solidFill>
            <a:prstDash val="solid"/>
          </a:ln>
        </p:spPr>
      </p:sp>
      <p:sp>
        <p:nvSpPr>
          <p:cNvPr id="10" name="Text 6"/>
          <p:cNvSpPr/>
          <p:nvPr/>
        </p:nvSpPr>
        <p:spPr>
          <a:xfrm>
            <a:off x="4874657" y="3165634"/>
            <a:ext cx="2582108" cy="322778"/>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etrona" pitchFamily="34" charset="0"/>
                <a:ea typeface="Petrona" pitchFamily="34" charset="-122"/>
                <a:cs typeface="Petrona" pitchFamily="34" charset="-120"/>
              </a:rPr>
              <a:t>Ensemble Learning</a:t>
            </a:r>
            <a:endParaRPr lang="en-US" sz="2000" dirty="0"/>
          </a:p>
        </p:txBody>
      </p:sp>
      <p:sp>
        <p:nvSpPr>
          <p:cNvPr id="11" name="Text 7"/>
          <p:cNvSpPr/>
          <p:nvPr/>
        </p:nvSpPr>
        <p:spPr>
          <a:xfrm>
            <a:off x="4874657" y="3606403"/>
            <a:ext cx="3376493" cy="1573411"/>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Random Forest's ensemble nature, where multiple decision trees are combined, helps to improve the model's accuracy and stability by reducing variance.</a:t>
            </a:r>
            <a:endParaRPr lang="en-US" sz="1500" dirty="0"/>
          </a:p>
        </p:txBody>
      </p:sp>
      <p:sp>
        <p:nvSpPr>
          <p:cNvPr id="12" name="Shape 8"/>
          <p:cNvSpPr/>
          <p:nvPr/>
        </p:nvSpPr>
        <p:spPr>
          <a:xfrm>
            <a:off x="688538" y="5895499"/>
            <a:ext cx="7766923" cy="1793438"/>
          </a:xfrm>
          <a:prstGeom prst="roundRect">
            <a:avLst>
              <a:gd name="adj" fmla="val 4607"/>
            </a:avLst>
          </a:prstGeom>
          <a:solidFill>
            <a:srgbClr val="CCEEFF"/>
          </a:solidFill>
          <a:ln w="7620">
            <a:solidFill>
              <a:srgbClr val="B2D4E5"/>
            </a:solidFill>
            <a:prstDash val="solid"/>
          </a:ln>
        </p:spPr>
      </p:sp>
      <p:sp>
        <p:nvSpPr>
          <p:cNvPr id="13" name="Text 9"/>
          <p:cNvSpPr/>
          <p:nvPr/>
        </p:nvSpPr>
        <p:spPr>
          <a:xfrm>
            <a:off x="892850" y="6099810"/>
            <a:ext cx="2582108" cy="322778"/>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etrona" pitchFamily="34" charset="0"/>
                <a:ea typeface="Petrona" pitchFamily="34" charset="-122"/>
                <a:cs typeface="Petrona" pitchFamily="34" charset="-120"/>
              </a:rPr>
              <a:t>Decision Trees</a:t>
            </a:r>
            <a:endParaRPr lang="en-US" sz="2000" dirty="0"/>
          </a:p>
        </p:txBody>
      </p:sp>
      <p:sp>
        <p:nvSpPr>
          <p:cNvPr id="14" name="Text 10"/>
          <p:cNvSpPr/>
          <p:nvPr/>
        </p:nvSpPr>
        <p:spPr>
          <a:xfrm>
            <a:off x="892850" y="6540579"/>
            <a:ext cx="7358301" cy="944047"/>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Decision trees are a fundamental building block of Random Forest. They make predictions based on a series of decisions, branching through the tree based on feature values.</a:t>
            </a:r>
            <a:endParaRPr lang="en-US" sz="1500" dirty="0"/>
          </a:p>
        </p:txBody>
      </p:sp>
      <p:pic>
        <p:nvPicPr>
          <p:cNvPr id="15" name="6">
            <a:hlinkClick r:id="" action="ppaction://media"/>
            <a:extLst>
              <a:ext uri="{FF2B5EF4-FFF2-40B4-BE49-F238E27FC236}">
                <a16:creationId xmlns:a16="http://schemas.microsoft.com/office/drawing/2014/main" id="{E426606C-B7E1-7356-6F44-CEA6E87263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0" y="8580897"/>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79"/>
    </mc:Choice>
    <mc:Fallback>
      <p:transition spd="slow" advTm="3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extLst>
    <p:ext uri="{E180D4A7-C9FB-4DFB-919C-405C955672EB}">
      <p14:showEvtLst xmlns:p14="http://schemas.microsoft.com/office/powerpoint/2010/main">
        <p14:playEvt time="11" objId="15"/>
        <p14:stopEvt time="29509" objId="15"/>
      </p14:showEvtLst>
    </p:ext>
  </p:extLs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6"/>
          <a:stretch>
            <a:fillRect/>
          </a:stretch>
        </p:blipFill>
        <p:spPr>
          <a:xfrm>
            <a:off x="236696" y="2234922"/>
            <a:ext cx="5013007" cy="3759756"/>
          </a:xfrm>
          <a:prstGeom prst="rect">
            <a:avLst/>
          </a:prstGeom>
        </p:spPr>
      </p:pic>
      <p:sp>
        <p:nvSpPr>
          <p:cNvPr id="4" name="Text 0"/>
          <p:cNvSpPr/>
          <p:nvPr/>
        </p:nvSpPr>
        <p:spPr>
          <a:xfrm>
            <a:off x="6149340" y="827961"/>
            <a:ext cx="6591538" cy="621506"/>
          </a:xfrm>
          <a:prstGeom prst="rect">
            <a:avLst/>
          </a:prstGeom>
          <a:noFill/>
          <a:ln/>
        </p:spPr>
        <p:txBody>
          <a:bodyPr wrap="none" lIns="0" tIns="0" rIns="0" bIns="0" rtlCol="0" anchor="t"/>
          <a:lstStyle/>
          <a:p>
            <a:pPr marL="0" indent="0">
              <a:lnSpc>
                <a:spcPts val="4850"/>
              </a:lnSpc>
              <a:buNone/>
            </a:pPr>
            <a:r>
              <a:rPr lang="en-US" sz="3900" b="1" dirty="0">
                <a:solidFill>
                  <a:srgbClr val="000000"/>
                </a:solidFill>
                <a:latin typeface="Petrona" pitchFamily="34" charset="0"/>
                <a:ea typeface="Petrona" pitchFamily="34" charset="-122"/>
                <a:cs typeface="Petrona" pitchFamily="34" charset="-120"/>
              </a:rPr>
              <a:t>Model Training &amp; Evaluation</a:t>
            </a:r>
            <a:endParaRPr lang="en-US" sz="3900" dirty="0"/>
          </a:p>
        </p:txBody>
      </p:sp>
      <p:sp>
        <p:nvSpPr>
          <p:cNvPr id="5" name="Text 1"/>
          <p:cNvSpPr/>
          <p:nvPr/>
        </p:nvSpPr>
        <p:spPr>
          <a:xfrm>
            <a:off x="6149340" y="1733550"/>
            <a:ext cx="7818120" cy="909042"/>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The Random Forest Classifier is trained using the prepared training data. The model learns patterns and relationships between features and the target variable (stroke status). After training, the model's performance is evaluated on the test set.</a:t>
            </a:r>
            <a:endParaRPr lang="en-US" sz="1450" dirty="0"/>
          </a:p>
        </p:txBody>
      </p:sp>
      <p:pic>
        <p:nvPicPr>
          <p:cNvPr id="6" name="Image 2" descr="preencoded.png"/>
          <p:cNvPicPr>
            <a:picLocks noChangeAspect="1"/>
          </p:cNvPicPr>
          <p:nvPr/>
        </p:nvPicPr>
        <p:blipFill>
          <a:blip r:embed="rId7"/>
          <a:stretch>
            <a:fillRect/>
          </a:stretch>
        </p:blipFill>
        <p:spPr>
          <a:xfrm>
            <a:off x="6149340" y="2855595"/>
            <a:ext cx="947023" cy="1515308"/>
          </a:xfrm>
          <a:prstGeom prst="rect">
            <a:avLst/>
          </a:prstGeom>
        </p:spPr>
      </p:pic>
      <p:sp>
        <p:nvSpPr>
          <p:cNvPr id="7" name="Text 2"/>
          <p:cNvSpPr/>
          <p:nvPr/>
        </p:nvSpPr>
        <p:spPr>
          <a:xfrm>
            <a:off x="7380446" y="3044904"/>
            <a:ext cx="2486025" cy="310753"/>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pitchFamily="34" charset="0"/>
                <a:ea typeface="Petrona" pitchFamily="34" charset="-122"/>
                <a:cs typeface="Petrona" pitchFamily="34" charset="-120"/>
              </a:rPr>
              <a:t>Training Data</a:t>
            </a:r>
            <a:endParaRPr lang="en-US" sz="1950" dirty="0"/>
          </a:p>
        </p:txBody>
      </p:sp>
      <p:sp>
        <p:nvSpPr>
          <p:cNvPr id="8" name="Text 3"/>
          <p:cNvSpPr/>
          <p:nvPr/>
        </p:nvSpPr>
        <p:spPr>
          <a:xfrm>
            <a:off x="7380446" y="3469243"/>
            <a:ext cx="6587014" cy="606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 model learns from the training data, identifying patterns and relationships between features and the target variable.</a:t>
            </a:r>
            <a:endParaRPr lang="en-US" sz="1450" dirty="0"/>
          </a:p>
        </p:txBody>
      </p:sp>
      <p:pic>
        <p:nvPicPr>
          <p:cNvPr id="9" name="Image 3" descr="preencoded.png"/>
          <p:cNvPicPr>
            <a:picLocks noChangeAspect="1"/>
          </p:cNvPicPr>
          <p:nvPr/>
        </p:nvPicPr>
        <p:blipFill>
          <a:blip r:embed="rId8"/>
          <a:stretch>
            <a:fillRect/>
          </a:stretch>
        </p:blipFill>
        <p:spPr>
          <a:xfrm>
            <a:off x="6149340" y="4370903"/>
            <a:ext cx="947023" cy="1515308"/>
          </a:xfrm>
          <a:prstGeom prst="rect">
            <a:avLst/>
          </a:prstGeom>
        </p:spPr>
      </p:pic>
      <p:sp>
        <p:nvSpPr>
          <p:cNvPr id="10" name="Text 4"/>
          <p:cNvSpPr/>
          <p:nvPr/>
        </p:nvSpPr>
        <p:spPr>
          <a:xfrm>
            <a:off x="7380446" y="4560213"/>
            <a:ext cx="2486025" cy="310753"/>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pitchFamily="34" charset="0"/>
                <a:ea typeface="Petrona" pitchFamily="34" charset="-122"/>
                <a:cs typeface="Petrona" pitchFamily="34" charset="-120"/>
              </a:rPr>
              <a:t>Model Parameters</a:t>
            </a:r>
            <a:endParaRPr lang="en-US" sz="1950" dirty="0"/>
          </a:p>
        </p:txBody>
      </p:sp>
      <p:sp>
        <p:nvSpPr>
          <p:cNvPr id="11" name="Text 5"/>
          <p:cNvSpPr/>
          <p:nvPr/>
        </p:nvSpPr>
        <p:spPr>
          <a:xfrm>
            <a:off x="7380446" y="4984552"/>
            <a:ext cx="6587014" cy="606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Various hyperparameters of the Random Forest algorithm are adjusted to optimize the model's performance during the training process.</a:t>
            </a:r>
            <a:endParaRPr lang="en-US" sz="1450" dirty="0"/>
          </a:p>
        </p:txBody>
      </p:sp>
      <p:pic>
        <p:nvPicPr>
          <p:cNvPr id="12" name="Image 4" descr="preencoded.png"/>
          <p:cNvPicPr>
            <a:picLocks noChangeAspect="1"/>
          </p:cNvPicPr>
          <p:nvPr/>
        </p:nvPicPr>
        <p:blipFill>
          <a:blip r:embed="rId9"/>
          <a:stretch>
            <a:fillRect/>
          </a:stretch>
        </p:blipFill>
        <p:spPr>
          <a:xfrm>
            <a:off x="6149340" y="5886212"/>
            <a:ext cx="947023" cy="1515308"/>
          </a:xfrm>
          <a:prstGeom prst="rect">
            <a:avLst/>
          </a:prstGeom>
        </p:spPr>
      </p:pic>
      <p:sp>
        <p:nvSpPr>
          <p:cNvPr id="13" name="Text 6"/>
          <p:cNvSpPr/>
          <p:nvPr/>
        </p:nvSpPr>
        <p:spPr>
          <a:xfrm>
            <a:off x="7380446" y="6075521"/>
            <a:ext cx="2486025" cy="310753"/>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pitchFamily="34" charset="0"/>
                <a:ea typeface="Petrona" pitchFamily="34" charset="-122"/>
                <a:cs typeface="Petrona" pitchFamily="34" charset="-120"/>
              </a:rPr>
              <a:t>Evaluation Metrics</a:t>
            </a:r>
            <a:endParaRPr lang="en-US" sz="1950" dirty="0"/>
          </a:p>
        </p:txBody>
      </p:sp>
      <p:sp>
        <p:nvSpPr>
          <p:cNvPr id="14" name="Text 7"/>
          <p:cNvSpPr/>
          <p:nvPr/>
        </p:nvSpPr>
        <p:spPr>
          <a:xfrm>
            <a:off x="7380446" y="6499860"/>
            <a:ext cx="6587014" cy="606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Key performance metrics, such as accuracy, precision, recall, and F1-score, are used to assess the model's effectiveness on the test set.</a:t>
            </a:r>
            <a:endParaRPr lang="en-US" sz="1450" dirty="0"/>
          </a:p>
        </p:txBody>
      </p:sp>
      <p:pic>
        <p:nvPicPr>
          <p:cNvPr id="15" name="7">
            <a:hlinkClick r:id="" action="ppaction://media"/>
            <a:extLst>
              <a:ext uri="{FF2B5EF4-FFF2-40B4-BE49-F238E27FC236}">
                <a16:creationId xmlns:a16="http://schemas.microsoft.com/office/drawing/2014/main" id="{19DDBBFC-CD61-FB8D-4E27-2A76800D5A6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flipV="1">
            <a:off x="0" y="8580896"/>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264"/>
    </mc:Choice>
    <mc:Fallback>
      <p:transition spd="slow" advTm="3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4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extLst>
    <p:ext uri="{E180D4A7-C9FB-4DFB-919C-405C955672EB}">
      <p14:showEvtLst xmlns:p14="http://schemas.microsoft.com/office/powerpoint/2010/main">
        <p14:playEvt time="12" objId="15"/>
        <p14:stopEvt time="33093" objId="15"/>
      </p14:showEvtLst>
    </p:ext>
  </p:extLs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2502218"/>
          </a:xfrm>
          <a:prstGeom prst="rect">
            <a:avLst/>
          </a:prstGeom>
        </p:spPr>
      </p:pic>
      <p:pic>
        <p:nvPicPr>
          <p:cNvPr id="3" name="Image 1" descr="preencoded.png"/>
          <p:cNvPicPr>
            <a:picLocks noChangeAspect="1"/>
          </p:cNvPicPr>
          <p:nvPr/>
        </p:nvPicPr>
        <p:blipFill>
          <a:blip r:embed="rId6"/>
          <a:stretch>
            <a:fillRect/>
          </a:stretch>
        </p:blipFill>
        <p:spPr>
          <a:xfrm>
            <a:off x="6314242" y="250150"/>
            <a:ext cx="2001917" cy="2001917"/>
          </a:xfrm>
          <a:prstGeom prst="rect">
            <a:avLst/>
          </a:prstGeom>
        </p:spPr>
      </p:pic>
      <p:sp>
        <p:nvSpPr>
          <p:cNvPr id="4" name="Text 0"/>
          <p:cNvSpPr/>
          <p:nvPr/>
        </p:nvSpPr>
        <p:spPr>
          <a:xfrm>
            <a:off x="700564" y="3079790"/>
            <a:ext cx="5254704" cy="656749"/>
          </a:xfrm>
          <a:prstGeom prst="rect">
            <a:avLst/>
          </a:prstGeom>
          <a:noFill/>
          <a:ln/>
        </p:spPr>
        <p:txBody>
          <a:bodyPr wrap="none" lIns="0" tIns="0" rIns="0" bIns="0" rtlCol="0" anchor="t"/>
          <a:lstStyle/>
          <a:p>
            <a:pPr marL="0" indent="0">
              <a:lnSpc>
                <a:spcPts val="5150"/>
              </a:lnSpc>
              <a:buNone/>
            </a:pPr>
            <a:r>
              <a:rPr lang="en-US" sz="4100" b="1" dirty="0">
                <a:solidFill>
                  <a:srgbClr val="000000"/>
                </a:solidFill>
                <a:latin typeface="Petrona" pitchFamily="34" charset="0"/>
                <a:ea typeface="Petrona" pitchFamily="34" charset="-122"/>
                <a:cs typeface="Petrona" pitchFamily="34" charset="-120"/>
              </a:rPr>
              <a:t>Results</a:t>
            </a:r>
            <a:endParaRPr lang="en-US" sz="4100" dirty="0"/>
          </a:p>
        </p:txBody>
      </p:sp>
      <p:sp>
        <p:nvSpPr>
          <p:cNvPr id="5" name="Text 1"/>
          <p:cNvSpPr/>
          <p:nvPr/>
        </p:nvSpPr>
        <p:spPr>
          <a:xfrm>
            <a:off x="700564" y="4036695"/>
            <a:ext cx="13229273" cy="640318"/>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The trained model achieved a high level of accuracy in predicting brain stroke. The evaluation metrics show promising results, indicating the model's ability to effectively discriminate between individuals at risk of stroke and those who are not.</a:t>
            </a:r>
            <a:endParaRPr lang="en-US" sz="1550" dirty="0"/>
          </a:p>
        </p:txBody>
      </p:sp>
      <p:pic>
        <p:nvPicPr>
          <p:cNvPr id="6" name="Image 2" descr="preencoded.png"/>
          <p:cNvPicPr>
            <a:picLocks noChangeAspect="1"/>
          </p:cNvPicPr>
          <p:nvPr/>
        </p:nvPicPr>
        <p:blipFill>
          <a:blip r:embed="rId7"/>
          <a:stretch>
            <a:fillRect/>
          </a:stretch>
        </p:blipFill>
        <p:spPr>
          <a:xfrm>
            <a:off x="700564" y="4902160"/>
            <a:ext cx="500420" cy="500420"/>
          </a:xfrm>
          <a:prstGeom prst="rect">
            <a:avLst/>
          </a:prstGeom>
        </p:spPr>
      </p:pic>
      <p:sp>
        <p:nvSpPr>
          <p:cNvPr id="7" name="Text 2"/>
          <p:cNvSpPr/>
          <p:nvPr/>
        </p:nvSpPr>
        <p:spPr>
          <a:xfrm>
            <a:off x="700564" y="5602724"/>
            <a:ext cx="2627352"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Accuracy</a:t>
            </a:r>
            <a:endParaRPr lang="en-US" sz="2050" dirty="0"/>
          </a:p>
        </p:txBody>
      </p:sp>
      <p:sp>
        <p:nvSpPr>
          <p:cNvPr id="8" name="Text 3"/>
          <p:cNvSpPr/>
          <p:nvPr/>
        </p:nvSpPr>
        <p:spPr>
          <a:xfrm>
            <a:off x="700564" y="6051113"/>
            <a:ext cx="4209574"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model achieved a high accuracy score, indicating its ability to correctly predict both stroke and non-stroke cases.</a:t>
            </a:r>
            <a:endParaRPr lang="en-US" sz="1550" dirty="0"/>
          </a:p>
        </p:txBody>
      </p:sp>
      <p:pic>
        <p:nvPicPr>
          <p:cNvPr id="9" name="Image 3" descr="preencoded.png"/>
          <p:cNvPicPr>
            <a:picLocks noChangeAspect="1"/>
          </p:cNvPicPr>
          <p:nvPr/>
        </p:nvPicPr>
        <p:blipFill>
          <a:blip r:embed="rId8"/>
          <a:stretch>
            <a:fillRect/>
          </a:stretch>
        </p:blipFill>
        <p:spPr>
          <a:xfrm>
            <a:off x="5210294" y="4902160"/>
            <a:ext cx="500420" cy="500420"/>
          </a:xfrm>
          <a:prstGeom prst="rect">
            <a:avLst/>
          </a:prstGeom>
        </p:spPr>
      </p:pic>
      <p:sp>
        <p:nvSpPr>
          <p:cNvPr id="10" name="Text 4"/>
          <p:cNvSpPr/>
          <p:nvPr/>
        </p:nvSpPr>
        <p:spPr>
          <a:xfrm>
            <a:off x="5210294" y="5602724"/>
            <a:ext cx="2627352"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Precision</a:t>
            </a:r>
            <a:endParaRPr lang="en-US" sz="2050" dirty="0"/>
          </a:p>
        </p:txBody>
      </p:sp>
      <p:sp>
        <p:nvSpPr>
          <p:cNvPr id="11" name="Text 5"/>
          <p:cNvSpPr/>
          <p:nvPr/>
        </p:nvSpPr>
        <p:spPr>
          <a:xfrm>
            <a:off x="5210294" y="6051113"/>
            <a:ext cx="4209693" cy="1600795"/>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Precision measures the model's ability to correctly identify stroke cases among those predicted as positive. A high precision score suggests that the model is reliable in identifying true stroke cases.</a:t>
            </a:r>
            <a:endParaRPr lang="en-US" sz="1550" dirty="0"/>
          </a:p>
        </p:txBody>
      </p:sp>
      <p:pic>
        <p:nvPicPr>
          <p:cNvPr id="12" name="Image 4" descr="preencoded.png"/>
          <p:cNvPicPr>
            <a:picLocks noChangeAspect="1"/>
          </p:cNvPicPr>
          <p:nvPr/>
        </p:nvPicPr>
        <p:blipFill>
          <a:blip r:embed="rId9"/>
          <a:stretch>
            <a:fillRect/>
          </a:stretch>
        </p:blipFill>
        <p:spPr>
          <a:xfrm>
            <a:off x="9720143" y="4902160"/>
            <a:ext cx="500420" cy="500420"/>
          </a:xfrm>
          <a:prstGeom prst="rect">
            <a:avLst/>
          </a:prstGeom>
        </p:spPr>
      </p:pic>
      <p:sp>
        <p:nvSpPr>
          <p:cNvPr id="13" name="Text 6"/>
          <p:cNvSpPr/>
          <p:nvPr/>
        </p:nvSpPr>
        <p:spPr>
          <a:xfrm>
            <a:off x="9720143" y="5602724"/>
            <a:ext cx="2627352"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Recall</a:t>
            </a:r>
            <a:endParaRPr lang="en-US" sz="2050" dirty="0"/>
          </a:p>
        </p:txBody>
      </p:sp>
      <p:sp>
        <p:nvSpPr>
          <p:cNvPr id="14" name="Text 7"/>
          <p:cNvSpPr/>
          <p:nvPr/>
        </p:nvSpPr>
        <p:spPr>
          <a:xfrm>
            <a:off x="9720143" y="6051113"/>
            <a:ext cx="4209574" cy="12806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Recall measures the model's ability to identify all true stroke cases. A high recall score indicates that the model is effective in capturing all stroke cases.</a:t>
            </a:r>
            <a:endParaRPr lang="en-US" sz="1550" dirty="0"/>
          </a:p>
        </p:txBody>
      </p:sp>
      <p:pic>
        <p:nvPicPr>
          <p:cNvPr id="15" name="8">
            <a:hlinkClick r:id="" action="ppaction://media"/>
            <a:extLst>
              <a:ext uri="{FF2B5EF4-FFF2-40B4-BE49-F238E27FC236}">
                <a16:creationId xmlns:a16="http://schemas.microsoft.com/office/drawing/2014/main" id="{BE388492-113A-AE90-881D-A8DF4B7FA49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flipV="1">
            <a:off x="0" y="8473281"/>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94"/>
    </mc:Choice>
    <mc:Fallback>
      <p:transition spd="slow" advTm="27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7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extLst>
    <p:ext uri="{E180D4A7-C9FB-4DFB-919C-405C955672EB}">
      <p14:showEvtLst xmlns:p14="http://schemas.microsoft.com/office/powerpoint/2010/main">
        <p14:playEvt time="58" objId="15"/>
        <p14:stopEvt time="26396" objId="15"/>
      </p14:showEvtLst>
    </p:ext>
  </p:extLs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2467928"/>
          </a:xfrm>
          <a:prstGeom prst="rect">
            <a:avLst/>
          </a:prstGeom>
        </p:spPr>
      </p:pic>
      <p:pic>
        <p:nvPicPr>
          <p:cNvPr id="3" name="Image 1" descr="preencoded.png"/>
          <p:cNvPicPr>
            <a:picLocks noChangeAspect="1"/>
          </p:cNvPicPr>
          <p:nvPr/>
        </p:nvPicPr>
        <p:blipFill>
          <a:blip r:embed="rId6"/>
          <a:stretch>
            <a:fillRect/>
          </a:stretch>
        </p:blipFill>
        <p:spPr>
          <a:xfrm>
            <a:off x="5751909" y="246698"/>
            <a:ext cx="3126462" cy="1974533"/>
          </a:xfrm>
          <a:prstGeom prst="rect">
            <a:avLst/>
          </a:prstGeom>
        </p:spPr>
      </p:pic>
      <p:sp>
        <p:nvSpPr>
          <p:cNvPr id="4" name="Text 0"/>
          <p:cNvSpPr/>
          <p:nvPr/>
        </p:nvSpPr>
        <p:spPr>
          <a:xfrm>
            <a:off x="691039" y="3170515"/>
            <a:ext cx="8052316" cy="647819"/>
          </a:xfrm>
          <a:prstGeom prst="rect">
            <a:avLst/>
          </a:prstGeom>
          <a:noFill/>
          <a:ln/>
        </p:spPr>
        <p:txBody>
          <a:bodyPr wrap="none" lIns="0" tIns="0" rIns="0" bIns="0" rtlCol="0" anchor="t"/>
          <a:lstStyle/>
          <a:p>
            <a:pPr marL="0" indent="0">
              <a:lnSpc>
                <a:spcPts val="5100"/>
              </a:lnSpc>
              <a:buNone/>
            </a:pPr>
            <a:r>
              <a:rPr lang="en-US" sz="4050" b="1" dirty="0">
                <a:solidFill>
                  <a:srgbClr val="000000"/>
                </a:solidFill>
                <a:latin typeface="Petrona" pitchFamily="34" charset="0"/>
                <a:ea typeface="Petrona" pitchFamily="34" charset="-122"/>
                <a:cs typeface="Petrona" pitchFamily="34" charset="-120"/>
              </a:rPr>
              <a:t>Conclusion and Future Directions</a:t>
            </a:r>
            <a:endParaRPr lang="en-US" sz="4050" dirty="0"/>
          </a:p>
        </p:txBody>
      </p:sp>
      <p:sp>
        <p:nvSpPr>
          <p:cNvPr id="5" name="Text 1"/>
          <p:cNvSpPr/>
          <p:nvPr/>
        </p:nvSpPr>
        <p:spPr>
          <a:xfrm>
            <a:off x="691039" y="4114443"/>
            <a:ext cx="13248323" cy="631507"/>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The results of this project demonstrate the potential of machine learning in predicting brain stroke. The developed model exhibits promising performance, highlighting the value of data-driven approaches in healthcare.</a:t>
            </a:r>
            <a:endParaRPr lang="en-US" sz="1550" dirty="0"/>
          </a:p>
        </p:txBody>
      </p:sp>
      <p:sp>
        <p:nvSpPr>
          <p:cNvPr id="6" name="Shape 2"/>
          <p:cNvSpPr/>
          <p:nvPr/>
        </p:nvSpPr>
        <p:spPr>
          <a:xfrm>
            <a:off x="691039" y="5190053"/>
            <a:ext cx="444222" cy="444222"/>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846534" y="5256609"/>
            <a:ext cx="133112" cy="310991"/>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pitchFamily="34" charset="0"/>
                <a:ea typeface="Petrona" pitchFamily="34" charset="-122"/>
                <a:cs typeface="Petrona" pitchFamily="34" charset="-120"/>
              </a:rPr>
              <a:t>1</a:t>
            </a:r>
            <a:endParaRPr lang="en-US" sz="2400" dirty="0"/>
          </a:p>
        </p:txBody>
      </p:sp>
      <p:sp>
        <p:nvSpPr>
          <p:cNvPr id="8" name="Text 4"/>
          <p:cNvSpPr/>
          <p:nvPr/>
        </p:nvSpPr>
        <p:spPr>
          <a:xfrm>
            <a:off x="1332667" y="5190053"/>
            <a:ext cx="2591395" cy="323969"/>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Conclusion</a:t>
            </a:r>
            <a:endParaRPr lang="en-US" sz="2000" dirty="0"/>
          </a:p>
        </p:txBody>
      </p:sp>
      <p:sp>
        <p:nvSpPr>
          <p:cNvPr id="9" name="Text 5"/>
          <p:cNvSpPr/>
          <p:nvPr/>
        </p:nvSpPr>
        <p:spPr>
          <a:xfrm>
            <a:off x="1332667" y="5632371"/>
            <a:ext cx="3642836" cy="1578769"/>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The developed model demonstrates the potential of machine learning in predicting brain stroke, achieving high accuracy and valuable insights into stroke risk factors.</a:t>
            </a:r>
            <a:endParaRPr lang="en-US" sz="1550" dirty="0"/>
          </a:p>
        </p:txBody>
      </p:sp>
      <p:sp>
        <p:nvSpPr>
          <p:cNvPr id="10" name="Shape 6"/>
          <p:cNvSpPr/>
          <p:nvPr/>
        </p:nvSpPr>
        <p:spPr>
          <a:xfrm>
            <a:off x="5172908" y="5190053"/>
            <a:ext cx="444222" cy="444222"/>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5306854" y="5256609"/>
            <a:ext cx="176332" cy="310991"/>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pitchFamily="34" charset="0"/>
                <a:ea typeface="Petrona" pitchFamily="34" charset="-122"/>
                <a:cs typeface="Petrona" pitchFamily="34" charset="-120"/>
              </a:rPr>
              <a:t>2</a:t>
            </a:r>
            <a:endParaRPr lang="en-US" sz="2400" dirty="0"/>
          </a:p>
        </p:txBody>
      </p:sp>
      <p:sp>
        <p:nvSpPr>
          <p:cNvPr id="12" name="Text 8"/>
          <p:cNvSpPr/>
          <p:nvPr/>
        </p:nvSpPr>
        <p:spPr>
          <a:xfrm>
            <a:off x="5814536" y="5190053"/>
            <a:ext cx="2591395" cy="323969"/>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Future Directions</a:t>
            </a:r>
            <a:endParaRPr lang="en-US" sz="2000" dirty="0"/>
          </a:p>
        </p:txBody>
      </p:sp>
      <p:sp>
        <p:nvSpPr>
          <p:cNvPr id="13" name="Text 9"/>
          <p:cNvSpPr/>
          <p:nvPr/>
        </p:nvSpPr>
        <p:spPr>
          <a:xfrm>
            <a:off x="5814536" y="5632371"/>
            <a:ext cx="3642836" cy="1894523"/>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Future research can explore incorporating additional features, such as genetic information, to enhance the model's prediction accuracy and expand its applications in personalized medicine.</a:t>
            </a:r>
            <a:endParaRPr lang="en-US" sz="1550" dirty="0"/>
          </a:p>
        </p:txBody>
      </p:sp>
      <p:sp>
        <p:nvSpPr>
          <p:cNvPr id="14" name="Shape 10"/>
          <p:cNvSpPr/>
          <p:nvPr/>
        </p:nvSpPr>
        <p:spPr>
          <a:xfrm>
            <a:off x="9654778" y="5190053"/>
            <a:ext cx="444222" cy="444222"/>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9788843" y="5256609"/>
            <a:ext cx="175974" cy="310991"/>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pitchFamily="34" charset="0"/>
                <a:ea typeface="Petrona" pitchFamily="34" charset="-122"/>
                <a:cs typeface="Petrona" pitchFamily="34" charset="-120"/>
              </a:rPr>
              <a:t>3</a:t>
            </a:r>
            <a:endParaRPr lang="en-US" sz="2400" dirty="0"/>
          </a:p>
        </p:txBody>
      </p:sp>
      <p:sp>
        <p:nvSpPr>
          <p:cNvPr id="16" name="Text 12"/>
          <p:cNvSpPr/>
          <p:nvPr/>
        </p:nvSpPr>
        <p:spPr>
          <a:xfrm>
            <a:off x="10296406" y="5190053"/>
            <a:ext cx="2591395" cy="323969"/>
          </a:xfrm>
          <a:prstGeom prst="rect">
            <a:avLst/>
          </a:prstGeom>
          <a:noFill/>
          <a:ln/>
        </p:spPr>
        <p:txBody>
          <a:bodyPr wrap="none" lIns="0" tIns="0" rIns="0" bIns="0" rtlCol="0" anchor="t"/>
          <a:lstStyle/>
          <a:p>
            <a:pPr marL="0" indent="0">
              <a:lnSpc>
                <a:spcPts val="2550"/>
              </a:lnSpc>
              <a:buNone/>
            </a:pPr>
            <a:r>
              <a:rPr lang="en-US" sz="2000" b="1" dirty="0">
                <a:solidFill>
                  <a:srgbClr val="272525"/>
                </a:solidFill>
                <a:latin typeface="Petrona" pitchFamily="34" charset="0"/>
                <a:ea typeface="Petrona" pitchFamily="34" charset="-122"/>
                <a:cs typeface="Petrona" pitchFamily="34" charset="-120"/>
              </a:rPr>
              <a:t>Impact</a:t>
            </a:r>
            <a:endParaRPr lang="en-US" sz="2000" dirty="0"/>
          </a:p>
        </p:txBody>
      </p:sp>
      <p:sp>
        <p:nvSpPr>
          <p:cNvPr id="17" name="Text 13"/>
          <p:cNvSpPr/>
          <p:nvPr/>
        </p:nvSpPr>
        <p:spPr>
          <a:xfrm>
            <a:off x="10296406" y="5632371"/>
            <a:ext cx="3642836" cy="1578769"/>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This project contributes to advancements in stroke prediction and ultimately aims to improve patient care by providing valuable tools for early intervention and prevention.</a:t>
            </a:r>
            <a:endParaRPr lang="en-US" sz="1550" dirty="0"/>
          </a:p>
        </p:txBody>
      </p:sp>
      <p:pic>
        <p:nvPicPr>
          <p:cNvPr id="18" name="9">
            <a:hlinkClick r:id="" action="ppaction://media"/>
            <a:extLst>
              <a:ext uri="{FF2B5EF4-FFF2-40B4-BE49-F238E27FC236}">
                <a16:creationId xmlns:a16="http://schemas.microsoft.com/office/drawing/2014/main" id="{A63BB558-B9D6-457F-9604-4AA79CFA40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0" y="8473281"/>
            <a:ext cx="45719"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392"/>
    </mc:Choice>
    <mc:Fallback>
      <p:transition spd="slow" advTm="35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5"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25" objId="18"/>
        <p14:stopEvt time="33717" objId="18"/>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1022</Words>
  <Application>Microsoft Office PowerPoint</Application>
  <PresentationFormat>Custom</PresentationFormat>
  <Paragraphs>98</Paragraphs>
  <Slides>10</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vt:lpstr>
      <vt:lpstr>Calibri Light</vt:lpstr>
      <vt:lpstr>Inter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Shaik Abuzar</cp:lastModifiedBy>
  <cp:revision>2</cp:revision>
  <dcterms:created xsi:type="dcterms:W3CDTF">2024-09-24T13:57:03Z</dcterms:created>
  <dcterms:modified xsi:type="dcterms:W3CDTF">2024-09-26T10:41:23Z</dcterms:modified>
</cp:coreProperties>
</file>